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【時間】1分（ここまで1分）</a:t>
            </a:r>
          </a:p>
          <a:p>
            <a:pPr algn="l">
              <a:lnSpc>
                <a:spcPct val="115000"/>
              </a:lnSpc>
            </a:pPr>
            <a:r>
              <a:rPr sz="1200" b="0" lang="ja-JP" altLang="en-US">
                <a:solidFill>
                  <a:srgbClr val="111111"/>
                </a:solidFill>
                <a:latin typeface="BIZ UDGothic"/>
                <a:ea typeface="BIZ UDGothic"/>
                <a:cs typeface="BIZ UDGothic"/>
              </a:rPr>
              <a:t>【話すこと】今日は、2026年10月21日に、日本中のインターネットで起きたことを考えます。こわい話ではなく、「みんなを守るために、大人たちがどう動いたか」の話です。最後に、自分にできることを一つ決めます。</a:t>
            </a:r>
          </a:p>
          <a:p>
            <a:pPr algn="l">
              <a:lnSpc>
                <a:spcPct val="115000"/>
              </a:lnSpc>
            </a:pPr>
            <a:r>
              <a:rPr sz="1200" b="0" lang="ja-JP" altLang="en-US">
                <a:solidFill>
                  <a:srgbClr val="111111"/>
                </a:solidFill>
                <a:latin typeface="BIZ UDGothic"/>
                <a:ea typeface="BIZ UDGothic"/>
                <a:cs typeface="BIZ UDGothic"/>
              </a:rPr>
              <a:t>【ねらい（先生向け）】10月21日に何が起きたか、自分にできることは何かを、自分の言葉で言えるようになる。</a:t>
            </a:r>
          </a:p>
          <a:p>
            <a:pPr algn="l">
              <a:lnSpc>
                <a:spcPct val="115000"/>
              </a:lnSpc>
            </a:pPr>
            <a:r>
              <a:rPr sz="1200" b="0" lang="ja-JP" altLang="en-US">
                <a:solidFill>
                  <a:srgbClr val="111111"/>
                </a:solidFill>
                <a:latin typeface="BIZ UDGothic"/>
                <a:ea typeface="BIZ UDGothic"/>
                <a:cs typeface="BIZ UDGothic"/>
              </a:rPr>
              <a:t>【主な問い】スライド2・6・9 の3つ。ほかの問いかけは、時間があるときだけ。</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【時間】4分（ここまで5分）</a:t>
            </a:r>
          </a:p>
          <a:p>
            <a:pPr algn="l">
              <a:lnSpc>
                <a:spcPct val="115000"/>
              </a:lnSpc>
            </a:pPr>
            <a:r>
              <a:rPr sz="1200" b="0" lang="ja-JP" altLang="en-US">
                <a:solidFill>
                  <a:srgbClr val="111111"/>
                </a:solidFill>
                <a:latin typeface="BIZ UDGothic"/>
                <a:ea typeface="BIZ UDGothic"/>
                <a:cs typeface="BIZ UDGothic"/>
              </a:rPr>
              <a:t>【話すこと】ゲームをしようとしたら、こんな画面が出た。お店のサイトで買い物をしようとしたら、使えなかった。そんなこと、ありませんか。</a:t>
            </a:r>
          </a:p>
          <a:p>
            <a:pPr algn="l">
              <a:lnSpc>
                <a:spcPct val="115000"/>
              </a:lnSpc>
            </a:pPr>
            <a:r>
              <a:rPr sz="1200" b="0" lang="ja-JP" altLang="en-US">
                <a:solidFill>
                  <a:srgbClr val="111111"/>
                </a:solidFill>
                <a:latin typeface="BIZ UDGothic"/>
                <a:ea typeface="BIZ UDGothic"/>
                <a:cs typeface="BIZ UDGothic"/>
              </a:rPr>
              <a:t>【主な問い①】こんな画面を見たら、どう思う？　どうして止まったんだと思う？（となりの人と30秒話す）</a:t>
            </a:r>
          </a:p>
          <a:p>
            <a:pPr algn="l">
              <a:lnSpc>
                <a:spcPct val="115000"/>
              </a:lnSpc>
            </a:pPr>
            <a:r>
              <a:rPr sz="1200" b="0" lang="ja-JP" altLang="en-US">
                <a:solidFill>
                  <a:srgbClr val="111111"/>
                </a:solidFill>
                <a:latin typeface="BIZ UDGothic"/>
                <a:ea typeface="BIZ UDGothic"/>
                <a:cs typeface="BIZ UDGothic"/>
              </a:rPr>
              <a:t>【予想される答え】「こわれた」「人が多すぎる」「ハッキングされた？」「直しているところ」</a:t>
            </a:r>
          </a:p>
          <a:p>
            <a:pPr algn="l">
              <a:lnSpc>
                <a:spcPct val="115000"/>
              </a:lnSpc>
            </a:pPr>
            <a:r>
              <a:rPr sz="1200" b="0" lang="ja-JP" altLang="en-US">
                <a:solidFill>
                  <a:srgbClr val="111111"/>
                </a:solidFill>
                <a:latin typeface="BIZ UDGothic"/>
                <a:ea typeface="BIZ UDGothic"/>
                <a:cs typeface="BIZ UDGothic"/>
              </a:rPr>
              <a:t>【つなぎ】10月21日、昼すぎから夜にかけて、日本中で、こういう画面が次々に出ました。何が起きていたのか、見ていきましょう。</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【時間】3分（ここまで8分）</a:t>
            </a:r>
          </a:p>
          <a:p>
            <a:pPr algn="l">
              <a:lnSpc>
                <a:spcPct val="115000"/>
              </a:lnSpc>
            </a:pPr>
            <a:r>
              <a:rPr sz="1200" b="0" lang="ja-JP" altLang="en-US">
                <a:solidFill>
                  <a:srgbClr val="111111"/>
                </a:solidFill>
                <a:latin typeface="BIZ UDGothic"/>
                <a:ea typeface="BIZ UDGothic"/>
                <a:cs typeface="BIZ UDGothic"/>
              </a:rPr>
              <a:t>【話すこと】10月21日は水曜日でした。昼すぎから、インターネットのサービスを止めるところが出はじめ、夜8時ごろから一気にふえました。夜9時55分ごろ、総理大臣が X（エックス、前のツイッター）で、今夜のうちに対応してほしいとよびかけました。そして夜11時、ある「直したプログラム」が公開されました。</a:t>
            </a:r>
          </a:p>
          <a:p>
            <a:pPr algn="l">
              <a:lnSpc>
                <a:spcPct val="115000"/>
              </a:lnSpc>
            </a:pPr>
            <a:r>
              <a:rPr sz="1200" b="0" lang="ja-JP" altLang="en-US">
                <a:solidFill>
                  <a:srgbClr val="111111"/>
                </a:solidFill>
                <a:latin typeface="BIZ UDGothic"/>
                <a:ea typeface="BIZ UDGothic"/>
                <a:cs typeface="BIZ UDGothic"/>
              </a:rPr>
              <a:t>【よく出る質問】「直したプログラムは夜11時なのに、どうしてその前に止めたの？」→「古いかぎのままだと、開けられてしまうかもしれないから。だから、新しいかぎが届くまで、お店を閉めておいたんだよ」</a:t>
            </a:r>
          </a:p>
          <a:p>
            <a:pPr algn="l">
              <a:lnSpc>
                <a:spcPct val="115000"/>
              </a:lnSpc>
            </a:pPr>
            <a:r>
              <a:rPr sz="1200" b="0" lang="ja-JP" altLang="en-US">
                <a:solidFill>
                  <a:srgbClr val="111111"/>
                </a:solidFill>
                <a:latin typeface="BIZ UDGothic"/>
                <a:ea typeface="BIZ UDGothic"/>
                <a:cs typeface="BIZ UDGothic"/>
              </a:rPr>
              <a:t>【補足（先生向け）】昼すぎから止めた例：BASE（予告より早め、15時50分から）、保育園とおうちの人の連絡に使うコドモン。夜8時ごろから多くのサービスが止まった（Impress Watch 2026-10-21）。総理大臣の投稿は21時55分（INTERNET Watch 2026-10-22）。直したプログラムは日本時間23時（14:00 UTC）に公開（The PHP Foundation）。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【時間】3分（ここまで11分）</a:t>
            </a:r>
          </a:p>
          <a:p>
            <a:pPr algn="l">
              <a:lnSpc>
                <a:spcPct val="115000"/>
              </a:lnSpc>
            </a:pPr>
            <a:r>
              <a:rPr sz="1200" b="0" lang="ja-JP" altLang="en-US">
                <a:solidFill>
                  <a:srgbClr val="111111"/>
                </a:solidFill>
                <a:latin typeface="BIZ UDGothic"/>
                <a:ea typeface="BIZ UDGothic"/>
                <a:cs typeface="BIZ UDGothic"/>
              </a:rPr>
              <a:t>【話すこと】止まったのは、銀行のインターネットのサービス、ネットで買い物ができるお店、スマホのゲーム、保育園とおうちの人が連絡に使うサービス、国の役所のサイトの一部など。止まったのは、インターネットにたくさんあるサービスのうちの一部です。</a:t>
            </a:r>
          </a:p>
          <a:p>
            <a:pPr algn="l">
              <a:lnSpc>
                <a:spcPct val="115000"/>
              </a:lnSpc>
            </a:pPr>
            <a:r>
              <a:rPr sz="1200" b="0" lang="ja-JP" altLang="en-US">
                <a:solidFill>
                  <a:srgbClr val="111111"/>
                </a:solidFill>
                <a:latin typeface="BIZ UDGothic"/>
                <a:ea typeface="BIZ UDGothic"/>
                <a:cs typeface="BIZ UDGothic"/>
              </a:rPr>
              <a:t>【よく出る質問】「お母さんの銀行のお金は大丈夫？」→「止めたのは、インターネットで手続きをするサービス。守るために止めたんだよ。今のところ、日本で被害の知らせはないよ（IPA）」</a:t>
            </a:r>
          </a:p>
          <a:p>
            <a:pPr algn="l">
              <a:lnSpc>
                <a:spcPct val="115000"/>
              </a:lnSpc>
            </a:pPr>
            <a:r>
              <a:rPr sz="1200" b="0" lang="ja-JP" altLang="en-US">
                <a:solidFill>
                  <a:srgbClr val="111111"/>
                </a:solidFill>
                <a:latin typeface="BIZ UDGothic"/>
                <a:ea typeface="BIZ UDGothic"/>
                <a:cs typeface="BIZ UDGothic"/>
              </a:rPr>
              <a:t>【配慮（先生向け）】家がネットでお店をしている子がいるかもしれない。「止めた店が悪い」という空気にしない。</a:t>
            </a:r>
          </a:p>
          <a:p>
            <a:pPr algn="l">
              <a:lnSpc>
                <a:spcPct val="115000"/>
              </a:lnSpc>
            </a:pPr>
            <a:r>
              <a:rPr sz="1200" b="0" lang="ja-JP" altLang="en-US">
                <a:solidFill>
                  <a:srgbClr val="111111"/>
                </a:solidFill>
                <a:latin typeface="BIZ UDGothic"/>
                <a:ea typeface="BIZ UDGothic"/>
                <a:cs typeface="BIZ UDGothic"/>
              </a:rPr>
              <a:t>【補足（先生向け）】報道された例：静岡銀行のネットバンキング等（日本経済新聞）、BASE、ウマ娘、グランブルーファンタジー、コドモン、pixiv、ニコニコ、DMM.com（Impress Watch）、Shadowverse（ITmedia NEWS）、財務省のサイトの一部（ギズモード・ジャパン 2026-10-22）。会社のロゴや画面の写真は使っていない。</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【時間】3分（ここまで14分）　時間が足りないときは短く（1分）</a:t>
            </a:r>
          </a:p>
          <a:p>
            <a:pPr algn="l">
              <a:lnSpc>
                <a:spcPct val="115000"/>
              </a:lnSpc>
            </a:pPr>
            <a:r>
              <a:rPr sz="1200" b="0" lang="ja-JP" altLang="en-US">
                <a:solidFill>
                  <a:srgbClr val="111111"/>
                </a:solidFill>
                <a:latin typeface="BIZ UDGothic"/>
                <a:ea typeface="BIZ UDGothic"/>
                <a:cs typeface="BIZ UDGothic"/>
              </a:rPr>
              <a:t>【話すこと】たくさんのサービスが止まったわけは、PHP（ピーエイチピー）というプログラムに、ぜい弱性が見つかったからです。PHP は、ウェブサイトのうら側、お店のコンピューター（サーバー）の中で動いているプログラムです。どのプログラムを使っているかが分かるウェブサイトのうち、約7割、10のうち7つが PHP を使っています。</a:t>
            </a:r>
          </a:p>
          <a:p>
            <a:pPr algn="l">
              <a:lnSpc>
                <a:spcPct val="115000"/>
              </a:lnSpc>
            </a:pPr>
            <a:r>
              <a:rPr sz="1200" b="0" lang="ja-JP" altLang="en-US">
                <a:solidFill>
                  <a:srgbClr val="111111"/>
                </a:solidFill>
                <a:latin typeface="BIZ UDGothic"/>
                <a:ea typeface="BIZ UDGothic"/>
                <a:cs typeface="BIZ UDGothic"/>
              </a:rPr>
              <a:t>【注意】「インターネットの7割が止まった・危なかった」ではない。止まったのは、そのうちの一部。</a:t>
            </a:r>
          </a:p>
          <a:p>
            <a:pPr algn="l">
              <a:lnSpc>
                <a:spcPct val="115000"/>
              </a:lnSpc>
            </a:pPr>
            <a:r>
              <a:rPr sz="1200" b="0" lang="ja-JP" altLang="en-US">
                <a:solidFill>
                  <a:srgbClr val="111111"/>
                </a:solidFill>
                <a:latin typeface="BIZ UDGothic"/>
                <a:ea typeface="BIZ UDGothic"/>
                <a:cs typeface="BIZ UDGothic"/>
              </a:rPr>
              <a:t>【つなぎ】では、「ぜい弱性」って、なんだろう？　次のページで見てみましょう。</a:t>
            </a:r>
          </a:p>
          <a:p>
            <a:pPr algn="l">
              <a:lnSpc>
                <a:spcPct val="115000"/>
              </a:lnSpc>
            </a:pPr>
            <a:r>
              <a:rPr sz="1200" b="0" lang="ja-JP" altLang="en-US">
                <a:solidFill>
                  <a:srgbClr val="111111"/>
                </a:solidFill>
                <a:latin typeface="BIZ UDGothic"/>
                <a:ea typeface="BIZ UDGothic"/>
                <a:cs typeface="BIZ UDGothic"/>
              </a:rPr>
              <a:t>【時間があれば】コンピューターは、人が書いた命令（プログラム）で動きます。プログラミングの授業で、命令にまちがいがあったらどうなった？（「思った通りに動かない」）→ PHP にも、作った人が思っていなかった「弱いところ」が見つかった。</a:t>
            </a:r>
          </a:p>
          <a:p>
            <a:pPr algn="l">
              <a:lnSpc>
                <a:spcPct val="115000"/>
              </a:lnSpc>
            </a:pPr>
            <a:r>
              <a:rPr sz="1200" b="0" lang="ja-JP" altLang="en-US">
                <a:solidFill>
                  <a:srgbClr val="111111"/>
                </a:solidFill>
                <a:latin typeface="BIZ UDGothic"/>
                <a:ea typeface="BIZ UDGothic"/>
                <a:cs typeface="BIZ UDGothic"/>
              </a:rPr>
              <a:t>【補足（先生向け）】PHP は正確には「プログラミング言語」（プログラムを書くための言葉）。子どもには「プログラム」とだけ言えばよい。</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【時間】6分（ここまで20分）</a:t>
            </a:r>
          </a:p>
          <a:p>
            <a:pPr algn="l">
              <a:lnSpc>
                <a:spcPct val="115000"/>
              </a:lnSpc>
            </a:pPr>
            <a:r>
              <a:rPr sz="1200" b="0" lang="ja-JP" altLang="en-US">
                <a:solidFill>
                  <a:srgbClr val="111111"/>
                </a:solidFill>
                <a:latin typeface="BIZ UDGothic"/>
                <a:ea typeface="BIZ UDGothic"/>
                <a:cs typeface="BIZ UDGothic"/>
              </a:rPr>
              <a:t>【話すこと】たとえ話をします。世界中のたくさんのお店が、同じ種類のかぎを使っているとします。そのかぎに、「合いかぎがなくても、外から開けられてしまう弱いところ」が見つかりました。こういう、プログラムの思いがけない弱いところを「ぜい弱性」といいます。</a:t>
            </a:r>
          </a:p>
          <a:p>
            <a:pPr algn="l">
              <a:lnSpc>
                <a:spcPct val="115000"/>
              </a:lnSpc>
            </a:pPr>
            <a:r>
              <a:rPr sz="1200" b="0" lang="ja-JP" altLang="en-US">
                <a:solidFill>
                  <a:srgbClr val="111111"/>
                </a:solidFill>
                <a:latin typeface="BIZ UDGothic"/>
                <a:ea typeface="BIZ UDGothic"/>
                <a:cs typeface="BIZ UDGothic"/>
              </a:rPr>
              <a:t>【主な問い②】もし自分の家のかぎがそうだったら、どうする？</a:t>
            </a:r>
          </a:p>
          <a:p>
            <a:pPr algn="l">
              <a:lnSpc>
                <a:spcPct val="115000"/>
              </a:lnSpc>
            </a:pPr>
            <a:r>
              <a:rPr sz="1200" b="0" lang="ja-JP" altLang="en-US">
                <a:solidFill>
                  <a:srgbClr val="111111"/>
                </a:solidFill>
                <a:latin typeface="BIZ UDGothic"/>
                <a:ea typeface="BIZ UDGothic"/>
                <a:cs typeface="BIZ UDGothic"/>
              </a:rPr>
              <a:t>【予想される答え】「かぎを取りかえる」「家の人に言う」「出かけないで見張る」</a:t>
            </a:r>
          </a:p>
          <a:p>
            <a:pPr algn="l">
              <a:lnSpc>
                <a:spcPct val="115000"/>
              </a:lnSpc>
            </a:pPr>
            <a:r>
              <a:rPr sz="1200" b="0" lang="ja-JP" altLang="en-US">
                <a:solidFill>
                  <a:srgbClr val="111111"/>
                </a:solidFill>
                <a:latin typeface="BIZ UDGothic"/>
                <a:ea typeface="BIZ UDGothic"/>
                <a:cs typeface="BIZ UDGothic"/>
              </a:rPr>
              <a:t>【話すこと】そうですね。かぎを作った人たちは、弱いところを直した「新しいかぎ」を作りました。それが夜11時に配られた「直したプログラム」です。</a:t>
            </a:r>
          </a:p>
          <a:p>
            <a:pPr algn="l">
              <a:lnSpc>
                <a:spcPct val="115000"/>
              </a:lnSpc>
            </a:pPr>
            <a:r>
              <a:rPr sz="1200" b="0" lang="ja-JP" altLang="en-US">
                <a:solidFill>
                  <a:srgbClr val="111111"/>
                </a:solidFill>
                <a:latin typeface="BIZ UDGothic"/>
                <a:ea typeface="BIZ UDGothic"/>
                <a:cs typeface="BIZ UDGothic"/>
              </a:rPr>
              <a:t>【たとえの注意（先生向け）】今回のことは、だれかの「かぎのかけ忘れ」ではない。PHP というプログラムの作りそのものに弱いところがあった。実際の中身：ログイン（認証）なしで、外からサーバーの上で勝手にプログラムを動かされるおそれがあった（PHP の発表）。</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【時間】4分（ここまで24分）</a:t>
            </a:r>
          </a:p>
          <a:p>
            <a:pPr algn="l">
              <a:lnSpc>
                <a:spcPct val="115000"/>
              </a:lnSpc>
            </a:pPr>
            <a:r>
              <a:rPr sz="1200" b="0" lang="ja-JP" altLang="en-US">
                <a:solidFill>
                  <a:srgbClr val="111111"/>
                </a:solidFill>
                <a:latin typeface="BIZ UDGothic"/>
                <a:ea typeface="BIZ UDGothic"/>
                <a:cs typeface="BIZ UDGothic"/>
              </a:rPr>
              <a:t>【話すこと】なぜ、10月21日の夜のうちに急いだのでしょう。新しいかぎを見くらべると、古いかぎのどこが弱かったのかが分かってしまいます。悪いことをしようとする人も、それを見ます。だから、悪い人より先に、急いでかぎを取りかえる必要がありました。</a:t>
            </a:r>
          </a:p>
          <a:p>
            <a:pPr algn="l">
              <a:lnSpc>
                <a:spcPct val="115000"/>
              </a:lnSpc>
            </a:pPr>
            <a:r>
              <a:rPr sz="1200" b="0" lang="ja-JP" altLang="en-US">
                <a:solidFill>
                  <a:srgbClr val="111111"/>
                </a:solidFill>
                <a:latin typeface="BIZ UDGothic"/>
                <a:ea typeface="BIZ UDGothic"/>
                <a:cs typeface="BIZ UDGothic"/>
              </a:rPr>
              <a:t>今回は、さらに、PHP をつくっている人たちがぜい弱性に気づいて新しいかぎを用意していたのに、配る前に、そのぜい弱性の話がもれてしまいました。もれた話を見た悪い人も、いたかもしれません。だから、PHP をつくっている人たちは、新しいかぎ（直したプログラム）を予定より1日早く、21日の夜11時に配りました。お店の人たちは、なおさら急いで取りかえました。</a:t>
            </a:r>
          </a:p>
          <a:p>
            <a:pPr algn="l">
              <a:lnSpc>
                <a:spcPct val="115000"/>
              </a:lnSpc>
            </a:pPr>
            <a:r>
              <a:rPr sz="1200" b="0" lang="ja-JP" altLang="en-US">
                <a:solidFill>
                  <a:srgbClr val="111111"/>
                </a:solidFill>
                <a:latin typeface="BIZ UDGothic"/>
                <a:ea typeface="BIZ UDGothic"/>
                <a:cs typeface="BIZ UDGothic"/>
              </a:rPr>
              <a:t>【時間があれば】守る人が先に着くには、どうしたらいい？（「すぐ取りかえる」「みんなに知らせる」）</a:t>
            </a:r>
          </a:p>
          <a:p>
            <a:pPr algn="l">
              <a:lnSpc>
                <a:spcPct val="115000"/>
              </a:lnSpc>
            </a:pPr>
            <a:r>
              <a:rPr sz="1200" b="0" lang="ja-JP" altLang="en-US">
                <a:solidFill>
                  <a:srgbClr val="111111"/>
                </a:solidFill>
                <a:latin typeface="BIZ UDGothic"/>
                <a:ea typeface="BIZ UDGothic"/>
                <a:cs typeface="BIZ UDGothic"/>
              </a:rPr>
              <a:t>【補足（先生向け）】公開の日（日本時間21日）の未明に、脆弱性の番号などがネットにもれ、公開を1日早めた（The PHP Foundation）。早めた理由は、このもれ。「PHP をつくっている人たち」は PHP の開発チーム（The PHP Foundation など）。AWS は公開の4日前に、この弱点をねらう試みを見ていたが、子どもには「もれた話を見た悪い人もいたかもしれない」までにする。</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【時間】2分（ここまで26分）　3枚目で一度出ているので短く。時間が足りないときは飛ばしてよい</a:t>
            </a:r>
          </a:p>
          <a:p>
            <a:pPr algn="l">
              <a:lnSpc>
                <a:spcPct val="115000"/>
              </a:lnSpc>
            </a:pPr>
            <a:r>
              <a:rPr sz="1200" b="0" lang="ja-JP" altLang="en-US">
                <a:solidFill>
                  <a:srgbClr val="111111"/>
                </a:solidFill>
                <a:latin typeface="BIZ UDGothic"/>
                <a:ea typeface="BIZ UDGothic"/>
                <a:cs typeface="BIZ UDGothic"/>
              </a:rPr>
              <a:t>【話すこと】（読み上げる）「みなさまに、こんやにたいおうしていただきたい、だいしきゅうのおねがいです」。よびかけた相手は、サイトを動かしている会社や人たちです。国の役所（国家サイバー統括室）も、その日の午後から X で知らせていました。</a:t>
            </a:r>
          </a:p>
          <a:p>
            <a:pPr algn="l">
              <a:lnSpc>
                <a:spcPct val="115000"/>
              </a:lnSpc>
            </a:pPr>
            <a:r>
              <a:rPr sz="1200" b="0" lang="ja-JP" altLang="en-US">
                <a:solidFill>
                  <a:srgbClr val="111111"/>
                </a:solidFill>
                <a:latin typeface="BIZ UDGothic"/>
                <a:ea typeface="BIZ UDGothic"/>
                <a:cs typeface="BIZ UDGothic"/>
              </a:rPr>
              <a:t>【注意（先生向け）】投稿は事実として読み、よい・悪いは言わない。管理職に一言伝えておくとよい。ウェブサイトを見るだけの人が、自分で PHP を直す必要はない。</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【時間】7分（ここまで33分）</a:t>
            </a:r>
          </a:p>
          <a:p>
            <a:pPr algn="l">
              <a:lnSpc>
                <a:spcPct val="115000"/>
              </a:lnSpc>
            </a:pPr>
            <a:r>
              <a:rPr sz="1200" b="0" lang="ja-JP" altLang="en-US">
                <a:solidFill>
                  <a:srgbClr val="111111"/>
                </a:solidFill>
                <a:latin typeface="BIZ UDGothic"/>
                <a:ea typeface="BIZ UDGothic"/>
                <a:cs typeface="BIZ UDGothic"/>
              </a:rPr>
              <a:t>【話すこと】新しいかぎに取りかえるあいだ、お店のドアを閉めておく。それが「サービスを止める」ということです。国の役所（国家サイバー統括室）も、すぐに取りかえるのがむずかしいときは、サイトを一時止めることも有効だと知らせていました。</a:t>
            </a:r>
          </a:p>
          <a:p>
            <a:pPr algn="l">
              <a:lnSpc>
                <a:spcPct val="115000"/>
              </a:lnSpc>
            </a:pPr>
            <a:r>
              <a:rPr sz="1200" b="0" lang="ja-JP" altLang="en-US">
                <a:solidFill>
                  <a:srgbClr val="111111"/>
                </a:solidFill>
                <a:latin typeface="BIZ UDGothic"/>
                <a:ea typeface="BIZ UDGothic"/>
                <a:cs typeface="BIZ UDGothic"/>
              </a:rPr>
              <a:t>【主な問い③】ゲームが止まって、使えなかった。止めたお店は、悪いことをしたのかな？（手をあげる → 理由を聞く）</a:t>
            </a:r>
          </a:p>
          <a:p>
            <a:pPr algn="l">
              <a:lnSpc>
                <a:spcPct val="115000"/>
              </a:lnSpc>
            </a:pPr>
            <a:r>
              <a:rPr sz="1200" b="0" lang="ja-JP" altLang="en-US">
                <a:solidFill>
                  <a:srgbClr val="111111"/>
                </a:solidFill>
                <a:latin typeface="BIZ UDGothic"/>
                <a:ea typeface="BIZ UDGothic"/>
                <a:cs typeface="BIZ UDGothic"/>
              </a:rPr>
              <a:t>【予想される答え】「悪くない、守るためだから」「でも、急に止まるとこまる」「先に教えてほしい」</a:t>
            </a:r>
          </a:p>
          <a:p>
            <a:pPr algn="l">
              <a:lnSpc>
                <a:spcPct val="115000"/>
              </a:lnSpc>
            </a:pPr>
            <a:r>
              <a:rPr sz="1200" b="0" lang="ja-JP" altLang="en-US">
                <a:solidFill>
                  <a:srgbClr val="111111"/>
                </a:solidFill>
                <a:latin typeface="BIZ UDGothic"/>
                <a:ea typeface="BIZ UDGothic"/>
                <a:cs typeface="BIZ UDGothic"/>
              </a:rPr>
              <a:t>【まとめ】どちらの気持ちも大事。こまる人がいても、お客さんを守るために止めることがある。</a:t>
            </a:r>
          </a:p>
          <a:p>
            <a:pPr algn="l">
              <a:lnSpc>
                <a:spcPct val="115000"/>
              </a:lnSpc>
            </a:pPr>
            <a:r>
              <a:rPr sz="1200" b="0" lang="ja-JP" altLang="en-US">
                <a:solidFill>
                  <a:srgbClr val="111111"/>
                </a:solidFill>
                <a:latin typeface="BIZ UDGothic"/>
                <a:ea typeface="BIZ UDGothic"/>
                <a:cs typeface="BIZ UDGothic"/>
              </a:rPr>
              <a:t>【安心できる話】日本の国の機関（IPA）は、10月27日の時点で「日本での被害の例はつかんでいない」としています。今のところ、日本で被害の知らせはない、ということです。（IPA の文：国内での攻撃被害の事例については把握しておりません）※「被害はなかった」「大人が取りかえたから」とまでは言わない。</a:t>
            </a:r>
          </a:p>
          <a:p>
            <a:pPr algn="l">
              <a:lnSpc>
                <a:spcPct val="115000"/>
              </a:lnSpc>
            </a:pPr>
            <a:r>
              <a:rPr sz="1200" b="0" lang="ja-JP" altLang="en-US">
                <a:solidFill>
                  <a:srgbClr val="111111"/>
                </a:solidFill>
                <a:latin typeface="BIZ UDGothic"/>
                <a:ea typeface="BIZ UDGothic"/>
                <a:cs typeface="BIZ UDGothic"/>
              </a:rPr>
              <a:t>【配慮】家がネットでお店をしている子への気配り。どちらの答えも受け止める。</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【時間】4分（ここまで37分）</a:t>
            </a:r>
          </a:p>
          <a:p>
            <a:pPr algn="l">
              <a:lnSpc>
                <a:spcPct val="115000"/>
              </a:lnSpc>
            </a:pPr>
            <a:r>
              <a:rPr sz="1200" b="0" lang="ja-JP" altLang="en-US">
                <a:solidFill>
                  <a:srgbClr val="111111"/>
                </a:solidFill>
                <a:latin typeface="BIZ UDGothic"/>
                <a:ea typeface="BIZ UDGothic"/>
                <a:cs typeface="BIZ UDGothic"/>
              </a:rPr>
              <a:t>【話すこと】今回の PHP は、サイトを動かしている大人の仕事でした。ウェブサイトを見るだけの人は、自分で PHP を直す必要はありません。でも「弱いところが見つかる → 直したものが配られる → 早く取りかえる」というしくみは、みんなのタブレットやスマホでも同じです。新しいかぎに取りかえること、それが「アップデート（更新）」です。だから、アップデートは大切です。</a:t>
            </a:r>
          </a:p>
          <a:p>
            <a:pPr algn="l">
              <a:lnSpc>
                <a:spcPct val="115000"/>
              </a:lnSpc>
            </a:pPr>
            <a:r>
              <a:rPr sz="1200" b="0" lang="ja-JP" altLang="en-US">
                <a:solidFill>
                  <a:srgbClr val="111111"/>
                </a:solidFill>
                <a:latin typeface="BIZ UDGothic"/>
                <a:ea typeface="BIZ UDGothic"/>
                <a:cs typeface="BIZ UDGothic"/>
              </a:rPr>
              <a:t>アップデートの知らせは、設定の中にも、アプリのストアにも、ゲームを開いたときにも出ます。本物もあれば、にせもの（「にせもの」を強く言う）もあって、見た目だけでは見分けにくい。だから、どこに出たかで決めないで、押す前におうちの人に見せます。学校のタブレットは自分でさわらず、先生に言います。</a:t>
            </a:r>
          </a:p>
          <a:p>
            <a:pPr algn="l">
              <a:lnSpc>
                <a:spcPct val="115000"/>
              </a:lnSpc>
            </a:pPr>
            <a:r>
              <a:rPr sz="1200" b="0" lang="ja-JP" altLang="en-US">
                <a:solidFill>
                  <a:srgbClr val="111111"/>
                </a:solidFill>
                <a:latin typeface="BIZ UDGothic"/>
                <a:ea typeface="BIZ UDGothic"/>
                <a:cs typeface="BIZ UDGothic"/>
              </a:rPr>
              <a:t>【時間があれば】「アップデートがあります」を見たことがある人？　そのとき、どうした？</a:t>
            </a:r>
          </a:p>
          <a:p>
            <a:pPr algn="l">
              <a:lnSpc>
                <a:spcPct val="115000"/>
              </a:lnSpc>
            </a:pPr>
            <a:r>
              <a:rPr sz="1200" b="0" lang="ja-JP" altLang="en-US">
                <a:solidFill>
                  <a:srgbClr val="111111"/>
                </a:solidFill>
                <a:latin typeface="BIZ UDGothic"/>
                <a:ea typeface="BIZ UDGothic"/>
                <a:cs typeface="BIZ UDGothic"/>
              </a:rPr>
              <a:t>【学校の端末（先生向け）】学校の端末の更新は、ふつう教育委員会や学校がまとめて管理している。自校のやり方を事前に確かめておく。</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【時間】4分（ここまで41分）</a:t>
            </a:r>
          </a:p>
          <a:p>
            <a:pPr algn="l">
              <a:lnSpc>
                <a:spcPct val="115000"/>
              </a:lnSpc>
            </a:pPr>
            <a:r>
              <a:rPr sz="1200" b="0" lang="ja-JP" altLang="en-US">
                <a:solidFill>
                  <a:srgbClr val="111111"/>
                </a:solidFill>
                <a:latin typeface="BIZ UDGothic"/>
                <a:ea typeface="BIZ UDGothic"/>
                <a:cs typeface="BIZ UDGothic"/>
              </a:rPr>
              <a:t>【話すこと】守っているのは、大人だけではありません。みんなにもできることがあります。（一つずつ読む）</a:t>
            </a:r>
          </a:p>
          <a:p>
            <a:pPr algn="l">
              <a:lnSpc>
                <a:spcPct val="115000"/>
              </a:lnSpc>
            </a:pPr>
            <a:r>
              <a:rPr sz="1200" b="0" lang="ja-JP" altLang="en-US">
                <a:solidFill>
                  <a:srgbClr val="111111"/>
                </a:solidFill>
                <a:latin typeface="BIZ UDGothic"/>
                <a:ea typeface="BIZ UDGothic"/>
                <a:cs typeface="BIZ UDGothic"/>
              </a:rPr>
              <a:t>1. アップデートは大切。知らせが出たら、押す前におうちの人に見せてからにしよう。学校のタブレットは先生に。（10枚目と同じ）</a:t>
            </a:r>
          </a:p>
          <a:p>
            <a:pPr algn="l">
              <a:lnSpc>
                <a:spcPct val="115000"/>
              </a:lnSpc>
            </a:pPr>
            <a:r>
              <a:rPr sz="1200" b="0" lang="ja-JP" altLang="en-US">
                <a:solidFill>
                  <a:srgbClr val="111111"/>
                </a:solidFill>
                <a:latin typeface="BIZ UDGothic"/>
                <a:ea typeface="BIZ UDGothic"/>
                <a:cs typeface="BIZ UDGothic"/>
              </a:rPr>
              <a:t>2. 知らないリンクやお知らせは開かない。どうしても開く必要がありそうなときは、大人に聞いてから。「今すぐ」とせかすものほど、立ち止まる。</a:t>
            </a:r>
          </a:p>
          <a:p>
            <a:pPr algn="l">
              <a:lnSpc>
                <a:spcPct val="115000"/>
              </a:lnSpc>
            </a:pPr>
            <a:r>
              <a:rPr sz="1200" b="0" lang="ja-JP" altLang="en-US">
                <a:solidFill>
                  <a:srgbClr val="111111"/>
                </a:solidFill>
                <a:latin typeface="BIZ UDGothic"/>
                <a:ea typeface="BIZ UDGothic"/>
                <a:cs typeface="BIZ UDGothic"/>
              </a:rPr>
              <a:t>3. パスワードは人に教えない。同じパスワードをいくつものところで使わない。これは今回のこととは別の、ふだんの心がけ。</a:t>
            </a:r>
          </a:p>
          <a:p>
            <a:pPr algn="l">
              <a:lnSpc>
                <a:spcPct val="115000"/>
              </a:lnSpc>
            </a:pPr>
            <a:r>
              <a:rPr sz="1200" b="0" lang="ja-JP" altLang="en-US">
                <a:solidFill>
                  <a:srgbClr val="111111"/>
                </a:solidFill>
                <a:latin typeface="BIZ UDGothic"/>
                <a:ea typeface="BIZ UDGothic"/>
                <a:cs typeface="BIZ UDGothic"/>
              </a:rPr>
              <a:t>【時間があれば】3つのうち、今日からすぐできそうなのはどれ？</a:t>
            </a:r>
          </a:p>
          <a:p>
            <a:pPr algn="l">
              <a:lnSpc>
                <a:spcPct val="115000"/>
              </a:lnSpc>
            </a:pPr>
            <a:r>
              <a:rPr sz="1200" b="0" lang="ja-JP" altLang="en-US">
                <a:solidFill>
                  <a:srgbClr val="111111"/>
                </a:solidFill>
                <a:latin typeface="BIZ UDGothic"/>
                <a:ea typeface="BIZ UDGothic"/>
                <a:cs typeface="BIZ UDGothic"/>
              </a:rPr>
              <a:t>【補足（先生向け）】1 は「アップデートしない」ではなく「大切だから、大人と一緒に」。2 は、子どもが大人のいない所でスマホを触ることが多いので「開かない」を先に言う。2 は一般的な注意。今回に便乗したにせのお知らせの件数を示した資料は見ていない。</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【時間】4分（ここまで45分）　③は宿題にしてよい</a:t>
            </a:r>
          </a:p>
          <a:p>
            <a:pPr algn="l">
              <a:lnSpc>
                <a:spcPct val="115000"/>
              </a:lnSpc>
            </a:pPr>
            <a:r>
              <a:rPr sz="1200" b="0" lang="ja-JP" altLang="en-US">
                <a:solidFill>
                  <a:srgbClr val="111111"/>
                </a:solidFill>
                <a:latin typeface="BIZ UDGothic"/>
                <a:ea typeface="BIZ UDGothic"/>
                <a:cs typeface="BIZ UDGothic"/>
              </a:rPr>
              <a:t>【話すこと】ワークシートに書きましょう。</a:t>
            </a:r>
          </a:p>
          <a:p>
            <a:pPr algn="l">
              <a:lnSpc>
                <a:spcPct val="115000"/>
              </a:lnSpc>
            </a:pPr>
            <a:r>
              <a:rPr sz="1200" b="0" lang="ja-JP" altLang="en-US">
                <a:solidFill>
                  <a:srgbClr val="111111"/>
                </a:solidFill>
                <a:latin typeface="BIZ UDGothic"/>
                <a:ea typeface="BIZ UDGothic"/>
                <a:cs typeface="BIZ UDGothic"/>
              </a:rPr>
              <a:t>① 10月21日に何が起きた？　ア〜エから、正しいものを一つえらんで〇をつける</a:t>
            </a:r>
          </a:p>
          <a:p>
            <a:pPr algn="l">
              <a:lnSpc>
                <a:spcPct val="115000"/>
              </a:lnSpc>
            </a:pPr>
            <a:r>
              <a:rPr sz="1200" b="0" lang="ja-JP" altLang="en-US">
                <a:solidFill>
                  <a:srgbClr val="111111"/>
                </a:solidFill>
                <a:latin typeface="BIZ UDGothic"/>
                <a:ea typeface="BIZ UDGothic"/>
                <a:cs typeface="BIZ UDGothic"/>
              </a:rPr>
              <a:t>② 自分にできること（一つ。いつ、どうする？）</a:t>
            </a:r>
          </a:p>
          <a:p>
            <a:pPr algn="l">
              <a:lnSpc>
                <a:spcPct val="115000"/>
              </a:lnSpc>
            </a:pPr>
            <a:r>
              <a:rPr sz="1200" b="0" lang="ja-JP" altLang="en-US">
                <a:solidFill>
                  <a:srgbClr val="111111"/>
                </a:solidFill>
                <a:latin typeface="BIZ UDGothic"/>
                <a:ea typeface="BIZ UDGothic"/>
                <a:cs typeface="BIZ UDGothic"/>
              </a:rPr>
              <a:t>③ 今日の話を聞いて、思ったこと（家で書いてきてもよい）</a:t>
            </a:r>
          </a:p>
          <a:p>
            <a:pPr algn="l">
              <a:lnSpc>
                <a:spcPct val="115000"/>
              </a:lnSpc>
            </a:pPr>
            <a:r>
              <a:rPr sz="1200" b="0" lang="ja-JP" altLang="en-US">
                <a:solidFill>
                  <a:srgbClr val="111111"/>
                </a:solidFill>
                <a:latin typeface="BIZ UDGothic"/>
                <a:ea typeface="BIZ UDGothic"/>
                <a:cs typeface="BIZ UDGothic"/>
              </a:rPr>
              <a:t>【①の答え】イ（PHP にぜい弱性が見つかり、利用者を守るために、たくさんのサービスを一時止めた）</a:t>
            </a:r>
          </a:p>
          <a:p>
            <a:pPr algn="l">
              <a:lnSpc>
                <a:spcPct val="115000"/>
              </a:lnSpc>
            </a:pPr>
            <a:r>
              <a:rPr sz="1200" b="0" lang="ja-JP" altLang="en-US">
                <a:solidFill>
                  <a:srgbClr val="111111"/>
                </a:solidFill>
                <a:latin typeface="BIZ UDGothic"/>
                <a:ea typeface="BIZ UDGothic"/>
                <a:cs typeface="BIZ UDGothic"/>
              </a:rPr>
              <a:t>・ア（人が集まりすぎて止まった）：2枚目でよく出る予想。今回は、守るために自分から止めた</a:t>
            </a:r>
          </a:p>
          <a:p>
            <a:pPr algn="l">
              <a:lnSpc>
                <a:spcPct val="115000"/>
              </a:lnSpc>
            </a:pPr>
            <a:r>
              <a:rPr sz="1200" b="0" lang="ja-JP" altLang="en-US">
                <a:solidFill>
                  <a:srgbClr val="111111"/>
                </a:solidFill>
                <a:latin typeface="BIZ UDGothic"/>
                <a:ea typeface="BIZ UDGothic"/>
                <a:cs typeface="BIZ UDGothic"/>
              </a:rPr>
              <a:t>・ウ（悪い人にこわされて、インターネットが全部止まった）：止まったのは一部。今のところ、日本で被害の知らせはない（IPA）</a:t>
            </a:r>
          </a:p>
          <a:p>
            <a:pPr algn="l">
              <a:lnSpc>
                <a:spcPct val="115000"/>
              </a:lnSpc>
            </a:pPr>
            <a:r>
              <a:rPr sz="1200" b="0" lang="ja-JP" altLang="en-US">
                <a:solidFill>
                  <a:srgbClr val="111111"/>
                </a:solidFill>
                <a:latin typeface="BIZ UDGothic"/>
                <a:ea typeface="BIZ UDGothic"/>
                <a:cs typeface="BIZ UDGothic"/>
              </a:rPr>
              <a:t>・エ（総理大臣の命令で閉めた）：総理大臣の投稿は「大至急のお願い」。国の役所も、止めることは「有効な方法の一つ」と知らせた。命令ではない</a:t>
            </a:r>
          </a:p>
          <a:p>
            <a:pPr algn="l">
              <a:lnSpc>
                <a:spcPct val="115000"/>
              </a:lnSpc>
            </a:pPr>
            <a:r>
              <a:rPr sz="1200" b="0" lang="ja-JP" altLang="en-US">
                <a:solidFill>
                  <a:srgbClr val="111111"/>
                </a:solidFill>
                <a:latin typeface="BIZ UDGothic"/>
                <a:ea typeface="BIZ UDGothic"/>
                <a:cs typeface="BIZ UDGothic"/>
              </a:rPr>
              <a:t>【②の予想される答え】「アップデートの知らせが出たら、押す前に家の人に見せてからやる」「知らないリンクは開かない」</a:t>
            </a:r>
          </a:p>
          <a:p>
            <a:pPr algn="l">
              <a:lnSpc>
                <a:spcPct val="115000"/>
              </a:lnSpc>
            </a:pPr>
            <a:r>
              <a:rPr sz="1200" b="0" lang="ja-JP" altLang="en-US">
                <a:solidFill>
                  <a:srgbClr val="111111"/>
                </a:solidFill>
                <a:latin typeface="BIZ UDGothic"/>
                <a:ea typeface="BIZ UDGothic"/>
                <a:cs typeface="BIZ UDGothic"/>
              </a:rPr>
              <a:t>【しめくくり】昼も夜も、守っている人たちがいます。そして、わたしたちも、守る人のひとりです。</a:t>
            </a:r>
          </a:p>
          <a:p>
            <a:pPr algn="l">
              <a:lnSpc>
                <a:spcPct val="115000"/>
              </a:lnSpc>
            </a:pPr>
            <a:r>
              <a:rPr sz="1200" b="0" lang="ja-JP" altLang="en-US">
                <a:solidFill>
                  <a:srgbClr val="111111"/>
                </a:solidFill>
                <a:latin typeface="BIZ UDGothic"/>
                <a:ea typeface="BIZ UDGothic"/>
                <a:cs typeface="BIZ UDGothic"/>
              </a:rPr>
              <a:t>【この教材の出典】Data is CITY（teleport.jp/dataiscity/）、CC BY 4.0。事実の出典は各スライドの下と、指導の流れ（lesson-plan.md）に。</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377" y="2130425"/>
            <a:ext cx="1036294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754" y="3886200"/>
            <a:ext cx="8534186"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idx="1"/>
          </p:nvPr>
        </p:nvSpPr>
        <p:spPr>
          <a:xfrm>
            <a:off x="812758" y="0"/>
            <a:ext cx="14629667" cy="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59" y="4406900"/>
            <a:ext cx="1036294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59" y="2906713"/>
            <a:ext cx="1036294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8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44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84" y="1535113"/>
            <a:ext cx="538678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84" y="2174875"/>
            <a:ext cx="538678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211" y="1535113"/>
            <a:ext cx="538889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211" y="2174875"/>
            <a:ext cx="538889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a:xfrm>
            <a:off x="5553854" y="0"/>
            <a:ext cx="5147475" cy="0"/>
          </a:xfrm>
        </p:spPr>
        <p:txBody>
          <a:bodyPr/>
          <a:lstStyle/>
          <a:p>
            <a:endParaRPr lang="en-US"/>
          </a:p>
        </p:txBody>
      </p:sp>
      <p:sp>
        <p:nvSpPr>
          <p:cNvPr id="9" name="Slide Number Placeholder 8"/>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a:xfrm>
            <a:off x="5553854" y="0"/>
            <a:ext cx="5147475" cy="0"/>
          </a:xfrm>
        </p:spPr>
        <p:txBody>
          <a:bodyPr/>
          <a:lstStyle/>
          <a:p>
            <a:endParaRPr lang="en-US"/>
          </a:p>
        </p:txBody>
      </p:sp>
      <p:sp>
        <p:nvSpPr>
          <p:cNvPr id="5" name="Slide Number Placeholder 4"/>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a:xfrm>
            <a:off x="5553854" y="0"/>
            <a:ext cx="5147475" cy="0"/>
          </a:xfrm>
        </p:spPr>
        <p:txBody>
          <a:bodyPr/>
          <a:lstStyle/>
          <a:p>
            <a:endParaRPr lang="en-US"/>
          </a:p>
        </p:txBody>
      </p:sp>
      <p:sp>
        <p:nvSpPr>
          <p:cNvPr id="4" name="Slide Number Placeholder 3"/>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84" y="273050"/>
            <a:ext cx="401098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614" y="273050"/>
            <a:ext cx="681549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84" y="1435100"/>
            <a:ext cx="401098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657" y="4800600"/>
            <a:ext cx="7315016"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657" y="612775"/>
            <a:ext cx="7315016"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657" y="5367338"/>
            <a:ext cx="731501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12758" y="0"/>
            <a:ext cx="14629667" cy="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978" y="274638"/>
            <a:ext cx="2743131"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84" y="274638"/>
            <a:ext cx="8026199"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4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84" y="274638"/>
            <a:ext cx="10972525"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584" y="1600200"/>
            <a:ext cx="10972525"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84" y="6356350"/>
            <a:ext cx="28447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495" y="6356350"/>
            <a:ext cx="386070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381" y="6356350"/>
            <a:ext cx="284472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hyperlink" Target="https://creativecommons.org/licenses/by/4.0/deed.j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3D2A12"/>
        </a:solidFill>
        <a:effectLst/>
      </p:bgPr>
    </p:bg>
    <p:spTree>
      <p:nvGrpSpPr>
        <p:cNvPr id="1" name=""/>
        <p:cNvGrpSpPr/>
        <p:nvPr/>
      </p:nvGrpSpPr>
      <p:grpSpPr/>
      <p:sp>
        <p:nvSpPr>
          <p:cNvPr id="2"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DCC9A6"/>
                </a:solidFill>
                <a:latin typeface="BIZ UDGothic"/>
                <a:ea typeface="BIZ UDGothic"/>
                <a:cs typeface="BIZ UDGothic"/>
              </a:rPr>
              <a:t>1</a:t>
            </a:r>
          </a:p>
        </p:txBody>
      </p:sp>
      <p:sp>
        <p:nvSpPr>
          <p:cNvPr id="3" name="TextBox 2"/>
          <p:cNvSpPr txBox="1"/>
          <p:nvPr/>
        </p:nvSpPr>
        <p:spPr>
          <a:xfrm>
            <a:off x="640080" y="914400"/>
            <a:ext cx="10911535" cy="457200"/>
          </a:xfrm>
          <a:prstGeom prst="rect">
            <a:avLst/>
          </a:prstGeom>
          <a:noFill/>
        </p:spPr>
        <p:txBody>
          <a:bodyPr wrap="square" anchor="t" lIns="0" rIns="0" tIns="0" bIns="0">
            <a:noAutofit/>
          </a:bodyPr>
          <a:lstStyle/>
          <a:p>
            <a:pPr algn="l">
              <a:lnSpc>
                <a:spcPct val="120000"/>
              </a:lnSpc>
            </a:pPr>
            <a:r>
              <a:rPr sz="2600" b="1" lang="ja-JP" altLang="en-US">
                <a:solidFill>
                  <a:srgbClr val="FFA06B"/>
                </a:solidFill>
                <a:latin typeface="BIZ UDGothic"/>
                <a:ea typeface="BIZ UDGothic"/>
                <a:cs typeface="BIZ UDGothic"/>
              </a:rPr>
              <a:t>2026年10月21日（水）</a:t>
            </a:r>
          </a:p>
        </p:txBody>
      </p:sp>
      <p:sp>
        <p:nvSpPr>
          <p:cNvPr id="4" name="TextBox 3"/>
          <p:cNvSpPr txBox="1"/>
          <p:nvPr/>
        </p:nvSpPr>
        <p:spPr>
          <a:xfrm>
            <a:off x="640080" y="1600200"/>
            <a:ext cx="10911535" cy="2194560"/>
          </a:xfrm>
          <a:prstGeom prst="rect">
            <a:avLst/>
          </a:prstGeom>
          <a:noFill/>
        </p:spPr>
        <p:txBody>
          <a:bodyPr wrap="square" anchor="t" lIns="0" rIns="0" tIns="0" bIns="0">
            <a:noAutofit/>
          </a:bodyPr>
          <a:lstStyle/>
          <a:p>
            <a:pPr algn="l">
              <a:lnSpc>
                <a:spcPct val="115000"/>
              </a:lnSpc>
            </a:pPr>
            <a:r>
              <a:rPr sz="5400" b="1" lang="ja-JP" altLang="en-US">
                <a:solidFill>
                  <a:srgbClr val="FFFFFF"/>
                </a:solidFill>
                <a:latin typeface="BIZ UDGothic"/>
                <a:ea typeface="BIZ UDGothic"/>
                <a:cs typeface="BIZ UDGothic"/>
              </a:rPr>
              <a:t>インターネットのお店が、</a:t>
            </a:r>
            <a:br/>
            <a:r>
              <a:rPr sz="5400" b="1" lang="ja-JP" altLang="en-US">
                <a:solidFill>
                  <a:srgbClr val="FFFFFF"/>
                </a:solidFill>
                <a:latin typeface="BIZ UDGothic"/>
                <a:ea typeface="BIZ UDGothic"/>
                <a:cs typeface="BIZ UDGothic"/>
              </a:rPr>
              <a:t>次々に閉まった日</a:t>
            </a:r>
          </a:p>
        </p:txBody>
      </p:sp>
      <p:sp>
        <p:nvSpPr>
          <p:cNvPr id="5" name="TextBox 4"/>
          <p:cNvSpPr txBox="1"/>
          <p:nvPr/>
        </p:nvSpPr>
        <p:spPr>
          <a:xfrm>
            <a:off x="640080" y="4160520"/>
            <a:ext cx="10911535" cy="1097280"/>
          </a:xfrm>
          <a:prstGeom prst="rect">
            <a:avLst/>
          </a:prstGeom>
          <a:noFill/>
        </p:spPr>
        <p:txBody>
          <a:bodyPr wrap="square" anchor="t" lIns="0" rIns="0" tIns="0" bIns="0">
            <a:noAutofit/>
          </a:bodyPr>
          <a:lstStyle/>
          <a:p>
            <a:pPr algn="l">
              <a:lnSpc>
                <a:spcPct val="120000"/>
              </a:lnSpc>
            </a:pPr>
            <a:r>
              <a:rPr sz="3000" b="0" lang="ja-JP" altLang="en-US">
                <a:solidFill>
                  <a:srgbClr val="F3E8D2"/>
                </a:solidFill>
                <a:latin typeface="BIZ UDGothic"/>
                <a:ea typeface="BIZ UDGothic"/>
                <a:cs typeface="BIZ UDGothic"/>
              </a:rPr>
              <a:t>何が起きたの？　わたしたちにできることは？</a:t>
            </a:r>
          </a:p>
        </p:txBody>
      </p:sp>
      <p:sp>
        <p:nvSpPr>
          <p:cNvPr id="6" name="Rectangle 5"/>
          <p:cNvSpPr/>
          <p:nvPr/>
        </p:nvSpPr>
        <p:spPr>
          <a:xfrm>
            <a:off x="6675120" y="5166360"/>
            <a:ext cx="777240" cy="1005840"/>
          </a:xfrm>
          <a:prstGeom prst="rect">
            <a:avLst/>
          </a:prstGeom>
          <a:solidFill>
            <a:srgbClr val="5C43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Oval 6"/>
          <p:cNvSpPr/>
          <p:nvPr/>
        </p:nvSpPr>
        <p:spPr>
          <a:xfrm>
            <a:off x="6986016" y="5385816"/>
            <a:ext cx="146304" cy="146304"/>
          </a:xfrm>
          <a:prstGeom prst="ellipse">
            <a:avLst/>
          </a:prstGeom>
          <a:solidFill>
            <a:srgbClr val="8C6B3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7589520" y="4800600"/>
            <a:ext cx="777240" cy="1371600"/>
          </a:xfrm>
          <a:prstGeom prst="rect">
            <a:avLst/>
          </a:prstGeom>
          <a:solidFill>
            <a:srgbClr val="5C43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7900416" y="5020056"/>
            <a:ext cx="146304" cy="146304"/>
          </a:xfrm>
          <a:prstGeom prst="ellipse">
            <a:avLst/>
          </a:prstGeom>
          <a:solidFill>
            <a:srgbClr val="8C6B3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8686800" y="5349240"/>
            <a:ext cx="777240" cy="822960"/>
          </a:xfrm>
          <a:prstGeom prst="rect">
            <a:avLst/>
          </a:prstGeom>
          <a:solidFill>
            <a:srgbClr val="5C43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Oval 10"/>
          <p:cNvSpPr/>
          <p:nvPr/>
        </p:nvSpPr>
        <p:spPr>
          <a:xfrm>
            <a:off x="8997696" y="5568696"/>
            <a:ext cx="146304" cy="146304"/>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9509760" y="4983480"/>
            <a:ext cx="777240" cy="1188720"/>
          </a:xfrm>
          <a:prstGeom prst="rect">
            <a:avLst/>
          </a:prstGeom>
          <a:solidFill>
            <a:srgbClr val="5C43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Oval 12"/>
          <p:cNvSpPr/>
          <p:nvPr/>
        </p:nvSpPr>
        <p:spPr>
          <a:xfrm>
            <a:off x="9820656" y="5202936"/>
            <a:ext cx="146304" cy="146304"/>
          </a:xfrm>
          <a:prstGeom prst="ellipse">
            <a:avLst/>
          </a:prstGeom>
          <a:solidFill>
            <a:srgbClr val="8C6B3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10515600" y="5257800"/>
            <a:ext cx="777240" cy="914400"/>
          </a:xfrm>
          <a:prstGeom prst="rect">
            <a:avLst/>
          </a:prstGeom>
          <a:solidFill>
            <a:srgbClr val="5C43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10826496" y="5477256"/>
            <a:ext cx="146304" cy="146304"/>
          </a:xfrm>
          <a:prstGeom prst="ellipse">
            <a:avLst/>
          </a:prstGeom>
          <a:solidFill>
            <a:srgbClr val="8C6B3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40080" y="5669280"/>
            <a:ext cx="5486400" cy="365760"/>
          </a:xfrm>
          <a:prstGeom prst="rect">
            <a:avLst/>
          </a:prstGeom>
          <a:noFill/>
        </p:spPr>
        <p:txBody>
          <a:bodyPr wrap="square" anchor="t" lIns="0" rIns="0" tIns="0" bIns="0">
            <a:noAutofit/>
          </a:bodyPr>
          <a:lstStyle/>
          <a:p>
            <a:pPr algn="l">
              <a:lnSpc>
                <a:spcPct val="120000"/>
              </a:lnSpc>
            </a:pPr>
            <a:r>
              <a:rPr sz="1600" b="0" lang="ja-JP" altLang="en-US">
                <a:solidFill>
                  <a:srgbClr val="DCC9A6"/>
                </a:solidFill>
                <a:latin typeface="BIZ UDGothic"/>
                <a:ea typeface="BIZ UDGothic"/>
                <a:cs typeface="BIZ UDGothic"/>
              </a:rPr>
              <a:t>小学校高学年　情報モラル（道徳・社会と関連）</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4D6"/>
        </a:solidFill>
        <a:effectLst/>
      </p:bgPr>
    </p:bg>
    <p:spTree>
      <p:nvGrpSpPr>
        <p:cNvPr id="1" name=""/>
        <p:cNvGrpSpPr/>
        <p:nvPr/>
      </p:nvGrpSpPr>
      <p:grpSpPr/>
      <p:sp>
        <p:nvSpPr>
          <p:cNvPr id="2" name="Title 1"/>
          <p:cNvSpPr>
            <a:spLocks noGrp="1"/>
          </p:cNvSpPr>
          <p:nvPr>
            <p:ph type="title"/>
          </p:nvPr>
        </p:nvSpPr>
        <p:spPr>
          <a:xfrm>
            <a:off x="640080" y="960120"/>
            <a:ext cx="10911535" cy="1521968"/>
          </a:xfrm>
        </p:spPr>
        <p:txBody>
          <a:bodyPr wrap="square" anchor="t" lIns="0" rIns="0" tIns="0" bIns="0">
            <a:noAutofit/>
          </a:bodyPr>
          <a:lstStyle/>
          <a:p>
            <a:pPr algn="l">
              <a:lnSpc>
                <a:spcPct val="115000"/>
              </a:lnSpc>
            </a:pPr>
            <a:r>
              <a:rPr sz="4400" b="1" lang="ja-JP" altLang="en-US">
                <a:solidFill>
                  <a:srgbClr val="211A12"/>
                </a:solidFill>
                <a:latin typeface="BIZ UDGothic"/>
                <a:ea typeface="BIZ UDGothic"/>
                <a:cs typeface="BIZ UDGothic"/>
              </a:rPr>
              <a:t>いつも使うゲームやお店のサイトが、</a:t>
            </a:r>
            <a:br/>
            <a:r>
              <a:rPr sz="4400" b="1" lang="ja-JP" altLang="en-US">
                <a:solidFill>
                  <a:srgbClr val="211A12"/>
                </a:solidFill>
                <a:latin typeface="BIZ UDGothic"/>
                <a:ea typeface="BIZ UDGothic"/>
                <a:cs typeface="BIZ UDGothic"/>
              </a:rPr>
              <a:t>急に止まったら？</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考えてみよう</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5E4C33"/>
                </a:solidFill>
                <a:latin typeface="BIZ UDGothic"/>
                <a:ea typeface="BIZ UDGothic"/>
                <a:cs typeface="BIZ UDGothic"/>
              </a:rPr>
              <a:t>2</a:t>
            </a:r>
          </a:p>
        </p:txBody>
      </p:sp>
      <p:sp>
        <p:nvSpPr>
          <p:cNvPr id="5" name="Rounded Rectangle 4"/>
          <p:cNvSpPr/>
          <p:nvPr/>
        </p:nvSpPr>
        <p:spPr>
          <a:xfrm>
            <a:off x="1737360" y="2788920"/>
            <a:ext cx="2560320" cy="3566160"/>
          </a:xfrm>
          <a:prstGeom prst="roundRect">
            <a:avLst>
              <a:gd name="adj" fmla="val 10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47088" y="3063239"/>
            <a:ext cx="2340863"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1965960" y="3063239"/>
            <a:ext cx="2103120" cy="3017520"/>
          </a:xfrm>
          <a:prstGeom prst="rect">
            <a:avLst/>
          </a:prstGeom>
          <a:noFill/>
        </p:spPr>
        <p:txBody>
          <a:bodyPr wrap="square" anchor="ctr" lIns="0" rIns="0" tIns="0" bIns="0">
            <a:noAutofit/>
          </a:bodyPr>
          <a:lstStyle/>
          <a:p>
            <a:pPr algn="ctr">
              <a:lnSpc>
                <a:spcPct val="120000"/>
              </a:lnSpc>
            </a:pPr>
            <a:r>
              <a:rPr sz="2100" b="1" lang="ja-JP" altLang="en-US">
                <a:solidFill>
                  <a:srgbClr val="211A12"/>
                </a:solidFill>
                <a:latin typeface="BIZ UDGothic"/>
                <a:ea typeface="BIZ UDGothic"/>
                <a:cs typeface="BIZ UDGothic"/>
              </a:rPr>
              <a:t>ただいま</a:t>
            </a:r>
            <a:br/>
            <a:r>
              <a:rPr sz="2100" b="1" lang="ja-JP" altLang="en-US">
                <a:solidFill>
                  <a:srgbClr val="211A12"/>
                </a:solidFill>
                <a:latin typeface="BIZ UDGothic"/>
                <a:ea typeface="BIZ UDGothic"/>
                <a:cs typeface="BIZ UDGothic"/>
              </a:rPr>
              <a:t>メンテナンス中</a:t>
            </a:r>
            <a:br/>
            <a:r>
              <a:rPr sz="2100" b="1" lang="ja-JP" altLang="en-US">
                <a:solidFill>
                  <a:srgbClr val="211A12"/>
                </a:solidFill>
                <a:latin typeface="BIZ UDGothic"/>
                <a:ea typeface="BIZ UDGothic"/>
                <a:cs typeface="BIZ UDGothic"/>
              </a:rPr>
              <a:t>です</a:t>
            </a:r>
          </a:p>
        </p:txBody>
      </p:sp>
      <p:sp>
        <p:nvSpPr>
          <p:cNvPr id="8" name="Rounded Rectangle 7"/>
          <p:cNvSpPr/>
          <p:nvPr/>
        </p:nvSpPr>
        <p:spPr>
          <a:xfrm>
            <a:off x="4754880" y="2788920"/>
            <a:ext cx="2560320" cy="3566160"/>
          </a:xfrm>
          <a:prstGeom prst="roundRect">
            <a:avLst>
              <a:gd name="adj" fmla="val 10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ounded Rectangle 8"/>
          <p:cNvSpPr/>
          <p:nvPr/>
        </p:nvSpPr>
        <p:spPr>
          <a:xfrm>
            <a:off x="4864608" y="3063239"/>
            <a:ext cx="2340863"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4983480" y="3063239"/>
            <a:ext cx="2103120" cy="3017520"/>
          </a:xfrm>
          <a:prstGeom prst="rect">
            <a:avLst/>
          </a:prstGeom>
          <a:noFill/>
        </p:spPr>
        <p:txBody>
          <a:bodyPr wrap="square" anchor="ctr" lIns="0" rIns="0" tIns="0" bIns="0">
            <a:noAutofit/>
          </a:bodyPr>
          <a:lstStyle/>
          <a:p>
            <a:pPr algn="ctr">
              <a:lnSpc>
                <a:spcPct val="120000"/>
              </a:lnSpc>
            </a:pPr>
            <a:r>
              <a:rPr sz="2100" b="1" lang="ja-JP" altLang="en-US">
                <a:solidFill>
                  <a:srgbClr val="211A12"/>
                </a:solidFill>
                <a:latin typeface="BIZ UDGothic"/>
                <a:ea typeface="BIZ UDGothic"/>
                <a:cs typeface="BIZ UDGothic"/>
              </a:rPr>
              <a:t>このサービスは</a:t>
            </a:r>
            <a:br/>
            <a:r>
              <a:rPr sz="2100" b="1" lang="ja-JP" altLang="en-US">
                <a:solidFill>
                  <a:srgbClr val="211A12"/>
                </a:solidFill>
                <a:latin typeface="BIZ UDGothic"/>
                <a:ea typeface="BIZ UDGothic"/>
                <a:cs typeface="BIZ UDGothic"/>
              </a:rPr>
              <a:t>一時お休み</a:t>
            </a:r>
            <a:br/>
            <a:r>
              <a:rPr sz="2100" b="1" lang="ja-JP" altLang="en-US">
                <a:solidFill>
                  <a:srgbClr val="211A12"/>
                </a:solidFill>
                <a:latin typeface="BIZ UDGothic"/>
                <a:ea typeface="BIZ UDGothic"/>
                <a:cs typeface="BIZ UDGothic"/>
              </a:rPr>
              <a:t>しています</a:t>
            </a:r>
          </a:p>
        </p:txBody>
      </p:sp>
      <p:sp>
        <p:nvSpPr>
          <p:cNvPr id="11" name="Rounded Rectangle 10"/>
          <p:cNvSpPr/>
          <p:nvPr/>
        </p:nvSpPr>
        <p:spPr>
          <a:xfrm>
            <a:off x="8001000" y="3291840"/>
            <a:ext cx="3566160" cy="2194560"/>
          </a:xfrm>
          <a:prstGeom prst="roundRect">
            <a:avLst>
              <a:gd name="adj" fmla="val 12000"/>
            </a:avLst>
          </a:prstGeom>
          <a:solidFill>
            <a:srgbClr val="FBE2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800" b="1" lang="ja-JP" altLang="en-US">
                <a:solidFill>
                  <a:srgbClr val="211A12"/>
                </a:solidFill>
                <a:latin typeface="BIZ UDGothic"/>
                <a:ea typeface="BIZ UDGothic"/>
                <a:cs typeface="BIZ UDGothic"/>
              </a:rPr>
              <a:t>どう思う？</a:t>
            </a:r>
            <a:br/>
            <a:r>
              <a:rPr sz="2800" b="1" lang="ja-JP" altLang="en-US">
                <a:solidFill>
                  <a:srgbClr val="211A12"/>
                </a:solidFill>
                <a:latin typeface="BIZ UDGothic"/>
                <a:ea typeface="BIZ UDGothic"/>
                <a:cs typeface="BIZ UDGothic"/>
              </a:rPr>
              <a:t>どうして</a:t>
            </a:r>
            <a:br/>
            <a:r>
              <a:rPr sz="2800" b="1" lang="ja-JP" altLang="en-US">
                <a:solidFill>
                  <a:srgbClr val="211A12"/>
                </a:solidFill>
                <a:latin typeface="BIZ UDGothic"/>
                <a:ea typeface="BIZ UDGothic"/>
                <a:cs typeface="BIZ UDGothic"/>
              </a:rPr>
              <a:t>止まったのかな？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4D6"/>
        </a:solidFill>
        <a:effectLst/>
      </p:bgPr>
    </p:bg>
    <p:spTree>
      <p:nvGrpSpPr>
        <p:cNvPr id="1" name=""/>
        <p:cNvGrpSpPr/>
        <p:nvPr/>
      </p:nvGrpSpPr>
      <p:grpSpPr/>
      <p:sp>
        <p:nvSpPr>
          <p:cNvPr id="2" name="Title 1"/>
          <p:cNvSpPr>
            <a:spLocks noGrp="1"/>
          </p:cNvSpPr>
          <p:nvPr>
            <p:ph type="title"/>
          </p:nvPr>
        </p:nvSpPr>
        <p:spPr>
          <a:xfrm>
            <a:off x="640080" y="960120"/>
            <a:ext cx="10911535" cy="1521968"/>
          </a:xfrm>
        </p:spPr>
        <p:txBody>
          <a:bodyPr wrap="square" anchor="t" lIns="0" rIns="0" tIns="0" bIns="0">
            <a:noAutofit/>
          </a:bodyPr>
          <a:lstStyle/>
          <a:p>
            <a:pPr algn="l">
              <a:lnSpc>
                <a:spcPct val="115000"/>
              </a:lnSpc>
            </a:pPr>
            <a:r>
              <a:rPr sz="4400" b="1" lang="ja-JP" altLang="en-US">
                <a:solidFill>
                  <a:srgbClr val="211A12"/>
                </a:solidFill>
                <a:latin typeface="BIZ UDGothic"/>
                <a:ea typeface="BIZ UDGothic"/>
                <a:cs typeface="BIZ UDGothic"/>
              </a:rPr>
              <a:t>昼すぎから夜にかけて、</a:t>
            </a:r>
            <a:br/>
            <a:r>
              <a:rPr sz="4400" b="1" lang="ja-JP" altLang="en-US">
                <a:solidFill>
                  <a:srgbClr val="211A12"/>
                </a:solidFill>
                <a:latin typeface="BIZ UDGothic"/>
                <a:ea typeface="BIZ UDGothic"/>
                <a:cs typeface="BIZ UDGothic"/>
              </a:rPr>
              <a:t>たくさんのサービスが止まった</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10月21日（水）に起きたこと</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5E4C33"/>
                </a:solidFill>
                <a:latin typeface="BIZ UDGothic"/>
                <a:ea typeface="BIZ UDGothic"/>
                <a:cs typeface="BIZ UDGothic"/>
              </a:rPr>
              <a:t>出典：Impress Watch（2026-10-21）、INTERNET Watch（2026-10-22）、The PHP Foundation（2026-10-21）</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5E4C33"/>
                </a:solidFill>
                <a:latin typeface="BIZ UDGothic"/>
                <a:ea typeface="BIZ UDGothic"/>
                <a:cs typeface="BIZ UDGothic"/>
              </a:rPr>
              <a:t>3</a:t>
            </a:r>
          </a:p>
        </p:txBody>
      </p:sp>
      <p:cxnSp>
        <p:nvCxnSpPr>
          <p:cNvPr id="6" name="Connector 5"/>
          <p:cNvCxnSpPr/>
          <p:nvPr/>
        </p:nvCxnSpPr>
        <p:spPr>
          <a:xfrm>
            <a:off x="1097280" y="4206240"/>
            <a:ext cx="9966960" cy="0"/>
          </a:xfrm>
          <a:prstGeom prst="line">
            <a:avLst/>
          </a:prstGeom>
          <a:ln w="50800">
            <a:solidFill>
              <a:srgbClr val="C89650"/>
            </a:solidFill>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2185416" y="4014215"/>
            <a:ext cx="384048" cy="384048"/>
          </a:xfrm>
          <a:prstGeom prst="ellipse">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40080" y="3154679"/>
            <a:ext cx="3474720" cy="640080"/>
          </a:xfrm>
          <a:prstGeom prst="rect">
            <a:avLst/>
          </a:prstGeom>
          <a:noFill/>
        </p:spPr>
        <p:txBody>
          <a:bodyPr wrap="square" anchor="t" lIns="0" rIns="0" tIns="0" bIns="0">
            <a:noAutofit/>
          </a:bodyPr>
          <a:lstStyle/>
          <a:p>
            <a:pPr algn="ctr">
              <a:lnSpc>
                <a:spcPct val="120000"/>
              </a:lnSpc>
            </a:pPr>
            <a:r>
              <a:rPr sz="3000" b="1" lang="ja-JP" altLang="en-US">
                <a:solidFill>
                  <a:srgbClr val="211A12"/>
                </a:solidFill>
                <a:latin typeface="BIZ UDGothic"/>
                <a:ea typeface="BIZ UDGothic"/>
                <a:cs typeface="BIZ UDGothic"/>
              </a:rPr>
              <a:t>昼すぎ〜夜8時</a:t>
            </a:r>
          </a:p>
        </p:txBody>
      </p:sp>
      <p:sp>
        <p:nvSpPr>
          <p:cNvPr id="9" name="TextBox 8"/>
          <p:cNvSpPr txBox="1"/>
          <p:nvPr/>
        </p:nvSpPr>
        <p:spPr>
          <a:xfrm>
            <a:off x="822960" y="4572000"/>
            <a:ext cx="3108960" cy="1463040"/>
          </a:xfrm>
          <a:prstGeom prst="rect">
            <a:avLst/>
          </a:prstGeom>
          <a:noFill/>
        </p:spPr>
        <p:txBody>
          <a:bodyPr wrap="square" anchor="t" lIns="0" rIns="0" tIns="0" bIns="0">
            <a:noAutofit/>
          </a:bodyPr>
          <a:lstStyle/>
          <a:p>
            <a:pPr algn="ctr">
              <a:lnSpc>
                <a:spcPct val="120000"/>
              </a:lnSpc>
            </a:pPr>
            <a:r>
              <a:rPr sz="2400" b="0" lang="ja-JP" altLang="en-US">
                <a:solidFill>
                  <a:srgbClr val="211A12"/>
                </a:solidFill>
                <a:latin typeface="BIZ UDGothic"/>
                <a:ea typeface="BIZ UDGothic"/>
                <a:cs typeface="BIZ UDGothic"/>
              </a:rPr>
              <a:t>サービスが</a:t>
            </a:r>
            <a:br/>
            <a:r>
              <a:rPr sz="2400" b="0" lang="ja-JP" altLang="en-US">
                <a:solidFill>
                  <a:srgbClr val="211A12"/>
                </a:solidFill>
                <a:latin typeface="BIZ UDGothic"/>
                <a:ea typeface="BIZ UDGothic"/>
                <a:cs typeface="BIZ UDGothic"/>
              </a:rPr>
              <a:t>次々に</a:t>
            </a:r>
            <a:br/>
            <a:r>
              <a:rPr sz="2400" b="0" lang="ja-JP" altLang="en-US">
                <a:solidFill>
                  <a:srgbClr val="211A12"/>
                </a:solidFill>
                <a:latin typeface="BIZ UDGothic"/>
                <a:ea typeface="BIZ UDGothic"/>
                <a:cs typeface="BIZ UDGothic"/>
              </a:rPr>
              <a:t>止まる</a:t>
            </a:r>
          </a:p>
        </p:txBody>
      </p:sp>
      <p:sp>
        <p:nvSpPr>
          <p:cNvPr id="10" name="Oval 9"/>
          <p:cNvSpPr/>
          <p:nvPr/>
        </p:nvSpPr>
        <p:spPr>
          <a:xfrm>
            <a:off x="5888736" y="4014215"/>
            <a:ext cx="384048" cy="384048"/>
          </a:xfrm>
          <a:prstGeom prst="ellipse">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4343400" y="3154679"/>
            <a:ext cx="3474720" cy="640080"/>
          </a:xfrm>
          <a:prstGeom prst="rect">
            <a:avLst/>
          </a:prstGeom>
          <a:noFill/>
        </p:spPr>
        <p:txBody>
          <a:bodyPr wrap="square" anchor="t" lIns="0" rIns="0" tIns="0" bIns="0">
            <a:noAutofit/>
          </a:bodyPr>
          <a:lstStyle/>
          <a:p>
            <a:pPr algn="ctr">
              <a:lnSpc>
                <a:spcPct val="120000"/>
              </a:lnSpc>
            </a:pPr>
            <a:r>
              <a:rPr sz="3000" b="1" lang="ja-JP" altLang="en-US">
                <a:solidFill>
                  <a:srgbClr val="211A12"/>
                </a:solidFill>
                <a:latin typeface="BIZ UDGothic"/>
                <a:ea typeface="BIZ UDGothic"/>
                <a:cs typeface="BIZ UDGothic"/>
              </a:rPr>
              <a:t>夜9時55分</a:t>
            </a:r>
          </a:p>
        </p:txBody>
      </p:sp>
      <p:sp>
        <p:nvSpPr>
          <p:cNvPr id="12" name="TextBox 11"/>
          <p:cNvSpPr txBox="1"/>
          <p:nvPr/>
        </p:nvSpPr>
        <p:spPr>
          <a:xfrm>
            <a:off x="4526280" y="4572000"/>
            <a:ext cx="3108960" cy="1463040"/>
          </a:xfrm>
          <a:prstGeom prst="rect">
            <a:avLst/>
          </a:prstGeom>
          <a:noFill/>
        </p:spPr>
        <p:txBody>
          <a:bodyPr wrap="square" anchor="t" lIns="0" rIns="0" tIns="0" bIns="0">
            <a:noAutofit/>
          </a:bodyPr>
          <a:lstStyle/>
          <a:p>
            <a:pPr algn="ctr">
              <a:lnSpc>
                <a:spcPct val="120000"/>
              </a:lnSpc>
            </a:pPr>
            <a:r>
              <a:rPr sz="2400" b="0" lang="ja-JP" altLang="en-US">
                <a:solidFill>
                  <a:srgbClr val="211A12"/>
                </a:solidFill>
                <a:latin typeface="BIZ UDGothic"/>
                <a:ea typeface="BIZ UDGothic"/>
                <a:cs typeface="BIZ UDGothic"/>
              </a:rPr>
              <a:t>総理大臣が</a:t>
            </a:r>
            <a:br/>
            <a:r>
              <a:rPr sz="2400" b="0" lang="ja-JP" altLang="en-US">
                <a:solidFill>
                  <a:srgbClr val="211A12"/>
                </a:solidFill>
                <a:latin typeface="BIZ UDGothic"/>
                <a:ea typeface="BIZ UDGothic"/>
                <a:cs typeface="BIZ UDGothic"/>
              </a:rPr>
              <a:t>Xで</a:t>
            </a:r>
            <a:br/>
            <a:r>
              <a:rPr sz="2400" b="0" lang="ja-JP" altLang="en-US">
                <a:solidFill>
                  <a:srgbClr val="211A12"/>
                </a:solidFill>
                <a:latin typeface="BIZ UDGothic"/>
                <a:ea typeface="BIZ UDGothic"/>
                <a:cs typeface="BIZ UDGothic"/>
              </a:rPr>
              <a:t>よびかける</a:t>
            </a:r>
          </a:p>
        </p:txBody>
      </p:sp>
      <p:sp>
        <p:nvSpPr>
          <p:cNvPr id="13" name="Oval 12"/>
          <p:cNvSpPr/>
          <p:nvPr/>
        </p:nvSpPr>
        <p:spPr>
          <a:xfrm>
            <a:off x="9592055" y="4014215"/>
            <a:ext cx="384048" cy="384048"/>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046719" y="3154679"/>
            <a:ext cx="3474720" cy="640080"/>
          </a:xfrm>
          <a:prstGeom prst="rect">
            <a:avLst/>
          </a:prstGeom>
          <a:noFill/>
        </p:spPr>
        <p:txBody>
          <a:bodyPr wrap="square" anchor="t" lIns="0" rIns="0" tIns="0" bIns="0">
            <a:noAutofit/>
          </a:bodyPr>
          <a:lstStyle/>
          <a:p>
            <a:pPr algn="ctr">
              <a:lnSpc>
                <a:spcPct val="120000"/>
              </a:lnSpc>
            </a:pPr>
            <a:r>
              <a:rPr sz="3000" b="1" lang="ja-JP" altLang="en-US">
                <a:solidFill>
                  <a:srgbClr val="D42B2E"/>
                </a:solidFill>
                <a:latin typeface="BIZ UDGothic"/>
                <a:ea typeface="BIZ UDGothic"/>
                <a:cs typeface="BIZ UDGothic"/>
              </a:rPr>
              <a:t>夜11時</a:t>
            </a:r>
          </a:p>
        </p:txBody>
      </p:sp>
      <p:sp>
        <p:nvSpPr>
          <p:cNvPr id="15" name="TextBox 14"/>
          <p:cNvSpPr txBox="1"/>
          <p:nvPr/>
        </p:nvSpPr>
        <p:spPr>
          <a:xfrm>
            <a:off x="8229600" y="4572000"/>
            <a:ext cx="3108960" cy="1463040"/>
          </a:xfrm>
          <a:prstGeom prst="rect">
            <a:avLst/>
          </a:prstGeom>
          <a:noFill/>
        </p:spPr>
        <p:txBody>
          <a:bodyPr wrap="square" anchor="t" lIns="0" rIns="0" tIns="0" bIns="0">
            <a:noAutofit/>
          </a:bodyPr>
          <a:lstStyle/>
          <a:p>
            <a:pPr algn="ctr">
              <a:lnSpc>
                <a:spcPct val="120000"/>
              </a:lnSpc>
            </a:pPr>
            <a:r>
              <a:rPr sz="2400" b="0" lang="ja-JP" altLang="en-US">
                <a:solidFill>
                  <a:srgbClr val="211A12"/>
                </a:solidFill>
                <a:latin typeface="BIZ UDGothic"/>
                <a:ea typeface="BIZ UDGothic"/>
                <a:cs typeface="BIZ UDGothic"/>
              </a:rPr>
              <a:t>直した</a:t>
            </a:r>
            <a:br/>
            <a:r>
              <a:rPr sz="2400" b="0" lang="ja-JP" altLang="en-US">
                <a:solidFill>
                  <a:srgbClr val="211A12"/>
                </a:solidFill>
                <a:latin typeface="BIZ UDGothic"/>
                <a:ea typeface="BIZ UDGothic"/>
                <a:cs typeface="BIZ UDGothic"/>
              </a:rPr>
              <a:t>プログラムが</a:t>
            </a:r>
            <a:br/>
            <a:r>
              <a:rPr sz="2400" b="0" lang="ja-JP" altLang="en-US">
                <a:solidFill>
                  <a:srgbClr val="211A12"/>
                </a:solidFill>
                <a:latin typeface="BIZ UDGothic"/>
                <a:ea typeface="BIZ UDGothic"/>
                <a:cs typeface="BIZ UDGothic"/>
              </a:rPr>
              <a:t>公開される</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4D6"/>
        </a:solidFill>
        <a:effectLst/>
      </p:bgPr>
    </p:bg>
    <p:spTree>
      <p:nvGrpSpPr>
        <p:cNvPr id="1" name=""/>
        <p:cNvGrpSpPr/>
        <p:nvPr/>
      </p:nvGrpSpPr>
      <p:grpSpPr/>
      <p:sp>
        <p:nvSpPr>
          <p:cNvPr id="2" name="Title 1"/>
          <p:cNvSpPr>
            <a:spLocks noGrp="1"/>
          </p:cNvSpPr>
          <p:nvPr>
            <p:ph type="title"/>
          </p:nvPr>
        </p:nvSpPr>
        <p:spPr>
          <a:xfrm>
            <a:off x="640080" y="960120"/>
            <a:ext cx="10911535" cy="1521968"/>
          </a:xfrm>
        </p:spPr>
        <p:txBody>
          <a:bodyPr wrap="square" anchor="t" lIns="0" rIns="0" tIns="0" bIns="0">
            <a:noAutofit/>
          </a:bodyPr>
          <a:lstStyle/>
          <a:p>
            <a:pPr algn="l">
              <a:lnSpc>
                <a:spcPct val="115000"/>
              </a:lnSpc>
            </a:pPr>
            <a:r>
              <a:rPr sz="4400" b="1" lang="ja-JP" altLang="en-US">
                <a:solidFill>
                  <a:srgbClr val="211A12"/>
                </a:solidFill>
                <a:latin typeface="BIZ UDGothic"/>
                <a:ea typeface="BIZ UDGothic"/>
                <a:cs typeface="BIZ UDGothic"/>
              </a:rPr>
              <a:t>銀行も、ネットショップも、</a:t>
            </a:r>
            <a:br/>
            <a:r>
              <a:rPr sz="4400" b="1" lang="ja-JP" altLang="en-US">
                <a:solidFill>
                  <a:srgbClr val="211A12"/>
                </a:solidFill>
                <a:latin typeface="BIZ UDGothic"/>
                <a:ea typeface="BIZ UDGothic"/>
                <a:cs typeface="BIZ UDGothic"/>
              </a:rPr>
              <a:t>ゲームも止まった</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止まったもの</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5E4C33"/>
                </a:solidFill>
                <a:latin typeface="BIZ UDGothic"/>
                <a:ea typeface="BIZ UDGothic"/>
                <a:cs typeface="BIZ UDGothic"/>
              </a:rPr>
              <a:t>出典：日本経済新聞（2026-10-21）、Impress Watch（2026-10-21）、ITmedia NEWS（2026-10-21）</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5E4C33"/>
                </a:solidFill>
                <a:latin typeface="BIZ UDGothic"/>
                <a:ea typeface="BIZ UDGothic"/>
                <a:cs typeface="BIZ UDGothic"/>
              </a:rPr>
              <a:t>4</a:t>
            </a:r>
          </a:p>
        </p:txBody>
      </p:sp>
      <p:sp>
        <p:nvSpPr>
          <p:cNvPr id="6" name="Rounded Rectangle 5"/>
          <p:cNvSpPr/>
          <p:nvPr/>
        </p:nvSpPr>
        <p:spPr>
          <a:xfrm>
            <a:off x="751179" y="3429000"/>
            <a:ext cx="2377440" cy="2194560"/>
          </a:xfrm>
          <a:prstGeom prst="roundRect">
            <a:avLst>
              <a:gd name="adj" fmla="val 12000"/>
            </a:avLst>
          </a:prstGeom>
          <a:solidFill>
            <a:srgbClr val="FBE2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37160" bIns="137160">
            <a:noAutofit/>
          </a:bodyPr>
          <a:lstStyle/>
          <a:p>
            <a:pPr algn="ctr">
              <a:lnSpc>
                <a:spcPct val="120000"/>
              </a:lnSpc>
            </a:pPr>
            <a:r>
              <a:rPr sz="2300" b="1" lang="ja-JP" altLang="en-US">
                <a:solidFill>
                  <a:srgbClr val="211A12"/>
                </a:solidFill>
                <a:latin typeface="BIZ UDGothic"/>
                <a:ea typeface="BIZ UDGothic"/>
                <a:cs typeface="BIZ UDGothic"/>
              </a:rPr>
              <a:t>銀行の</a:t>
            </a:r>
            <a:br/>
            <a:r>
              <a:rPr sz="2300" b="1" lang="ja-JP" altLang="en-US">
                <a:solidFill>
                  <a:srgbClr val="211A12"/>
                </a:solidFill>
                <a:latin typeface="BIZ UDGothic"/>
                <a:ea typeface="BIZ UDGothic"/>
                <a:cs typeface="BIZ UDGothic"/>
              </a:rPr>
              <a:t>ネット</a:t>
            </a:r>
            <a:br/>
            <a:r>
              <a:rPr sz="2300" b="1" lang="ja-JP" altLang="en-US">
                <a:solidFill>
                  <a:srgbClr val="211A12"/>
                </a:solidFill>
                <a:latin typeface="BIZ UDGothic"/>
                <a:ea typeface="BIZ UDGothic"/>
                <a:cs typeface="BIZ UDGothic"/>
              </a:rPr>
              <a:t>サービス</a:t>
            </a:r>
          </a:p>
        </p:txBody>
      </p:sp>
      <p:sp>
        <p:nvSpPr>
          <p:cNvPr id="7" name="Rounded Rectangle 6"/>
          <p:cNvSpPr/>
          <p:nvPr/>
        </p:nvSpPr>
        <p:spPr>
          <a:xfrm>
            <a:off x="1071219" y="3154680"/>
            <a:ext cx="1737360" cy="548640"/>
          </a:xfrm>
          <a:prstGeom prst="roundRect">
            <a:avLst>
              <a:gd name="adj" fmla="val 5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000" b="1" lang="ja-JP" altLang="en-US">
                <a:solidFill>
                  <a:srgbClr val="FFFFFF"/>
                </a:solidFill>
                <a:latin typeface="BIZ UDGothic"/>
                <a:ea typeface="BIZ UDGothic"/>
                <a:cs typeface="BIZ UDGothic"/>
              </a:rPr>
              <a:t>一時停止</a:t>
            </a:r>
          </a:p>
        </p:txBody>
      </p:sp>
      <p:sp>
        <p:nvSpPr>
          <p:cNvPr id="8" name="Rounded Rectangle 7"/>
          <p:cNvSpPr/>
          <p:nvPr/>
        </p:nvSpPr>
        <p:spPr>
          <a:xfrm>
            <a:off x="3521811" y="3429000"/>
            <a:ext cx="2377440" cy="2194560"/>
          </a:xfrm>
          <a:prstGeom prst="roundRect">
            <a:avLst>
              <a:gd name="adj" fmla="val 12000"/>
            </a:avLst>
          </a:prstGeom>
          <a:solidFill>
            <a:srgbClr val="FBE2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37160" bIns="137160">
            <a:noAutofit/>
          </a:bodyPr>
          <a:lstStyle/>
          <a:p>
            <a:pPr algn="ctr">
              <a:lnSpc>
                <a:spcPct val="120000"/>
              </a:lnSpc>
            </a:pPr>
            <a:r>
              <a:rPr sz="2300" b="1" lang="ja-JP" altLang="en-US">
                <a:solidFill>
                  <a:srgbClr val="211A12"/>
                </a:solidFill>
                <a:latin typeface="BIZ UDGothic"/>
                <a:ea typeface="BIZ UDGothic"/>
                <a:cs typeface="BIZ UDGothic"/>
              </a:rPr>
              <a:t>ネット</a:t>
            </a:r>
            <a:br/>
            <a:r>
              <a:rPr sz="2300" b="1" lang="ja-JP" altLang="en-US">
                <a:solidFill>
                  <a:srgbClr val="211A12"/>
                </a:solidFill>
                <a:latin typeface="BIZ UDGothic"/>
                <a:ea typeface="BIZ UDGothic"/>
                <a:cs typeface="BIZ UDGothic"/>
              </a:rPr>
              <a:t>ショップ</a:t>
            </a:r>
          </a:p>
        </p:txBody>
      </p:sp>
      <p:sp>
        <p:nvSpPr>
          <p:cNvPr id="9" name="Rounded Rectangle 8"/>
          <p:cNvSpPr/>
          <p:nvPr/>
        </p:nvSpPr>
        <p:spPr>
          <a:xfrm>
            <a:off x="3841851" y="3154680"/>
            <a:ext cx="1737360" cy="548640"/>
          </a:xfrm>
          <a:prstGeom prst="roundRect">
            <a:avLst>
              <a:gd name="adj" fmla="val 5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000" b="1" lang="ja-JP" altLang="en-US">
                <a:solidFill>
                  <a:srgbClr val="FFFFFF"/>
                </a:solidFill>
                <a:latin typeface="BIZ UDGothic"/>
                <a:ea typeface="BIZ UDGothic"/>
                <a:cs typeface="BIZ UDGothic"/>
              </a:rPr>
              <a:t>一時停止</a:t>
            </a:r>
          </a:p>
        </p:txBody>
      </p:sp>
      <p:sp>
        <p:nvSpPr>
          <p:cNvPr id="10" name="Rounded Rectangle 9"/>
          <p:cNvSpPr/>
          <p:nvPr/>
        </p:nvSpPr>
        <p:spPr>
          <a:xfrm>
            <a:off x="6292443" y="3429000"/>
            <a:ext cx="2377440" cy="2194560"/>
          </a:xfrm>
          <a:prstGeom prst="roundRect">
            <a:avLst>
              <a:gd name="adj" fmla="val 12000"/>
            </a:avLst>
          </a:prstGeom>
          <a:solidFill>
            <a:srgbClr val="FBE2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37160" bIns="137160">
            <a:noAutofit/>
          </a:bodyPr>
          <a:lstStyle/>
          <a:p>
            <a:pPr algn="ctr">
              <a:lnSpc>
                <a:spcPct val="120000"/>
              </a:lnSpc>
            </a:pPr>
            <a:r>
              <a:rPr sz="2300" b="1" lang="ja-JP" altLang="en-US">
                <a:solidFill>
                  <a:srgbClr val="211A12"/>
                </a:solidFill>
                <a:latin typeface="BIZ UDGothic"/>
                <a:ea typeface="BIZ UDGothic"/>
                <a:cs typeface="BIZ UDGothic"/>
              </a:rPr>
              <a:t>ゲーム</a:t>
            </a:r>
          </a:p>
        </p:txBody>
      </p:sp>
      <p:sp>
        <p:nvSpPr>
          <p:cNvPr id="11" name="Rounded Rectangle 10"/>
          <p:cNvSpPr/>
          <p:nvPr/>
        </p:nvSpPr>
        <p:spPr>
          <a:xfrm>
            <a:off x="6612483" y="3154680"/>
            <a:ext cx="1737360" cy="548640"/>
          </a:xfrm>
          <a:prstGeom prst="roundRect">
            <a:avLst>
              <a:gd name="adj" fmla="val 5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000" b="1" lang="ja-JP" altLang="en-US">
                <a:solidFill>
                  <a:srgbClr val="FFFFFF"/>
                </a:solidFill>
                <a:latin typeface="BIZ UDGothic"/>
                <a:ea typeface="BIZ UDGothic"/>
                <a:cs typeface="BIZ UDGothic"/>
              </a:rPr>
              <a:t>一時停止</a:t>
            </a:r>
          </a:p>
        </p:txBody>
      </p:sp>
      <p:sp>
        <p:nvSpPr>
          <p:cNvPr id="12" name="Rounded Rectangle 11"/>
          <p:cNvSpPr/>
          <p:nvPr/>
        </p:nvSpPr>
        <p:spPr>
          <a:xfrm>
            <a:off x="9063075" y="3429000"/>
            <a:ext cx="2377440" cy="2194560"/>
          </a:xfrm>
          <a:prstGeom prst="roundRect">
            <a:avLst>
              <a:gd name="adj" fmla="val 12000"/>
            </a:avLst>
          </a:prstGeom>
          <a:solidFill>
            <a:srgbClr val="FBE2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37160" bIns="137160">
            <a:noAutofit/>
          </a:bodyPr>
          <a:lstStyle/>
          <a:p>
            <a:pPr algn="ctr">
              <a:lnSpc>
                <a:spcPct val="120000"/>
              </a:lnSpc>
            </a:pPr>
            <a:r>
              <a:rPr sz="2300" b="1" lang="ja-JP" altLang="en-US">
                <a:solidFill>
                  <a:srgbClr val="211A12"/>
                </a:solidFill>
                <a:latin typeface="BIZ UDGothic"/>
                <a:ea typeface="BIZ UDGothic"/>
                <a:cs typeface="BIZ UDGothic"/>
              </a:rPr>
              <a:t>保育園の</a:t>
            </a:r>
            <a:br/>
            <a:r>
              <a:rPr sz="2300" b="1" lang="ja-JP" altLang="en-US">
                <a:solidFill>
                  <a:srgbClr val="211A12"/>
                </a:solidFill>
                <a:latin typeface="BIZ UDGothic"/>
                <a:ea typeface="BIZ UDGothic"/>
                <a:cs typeface="BIZ UDGothic"/>
              </a:rPr>
              <a:t>連絡、</a:t>
            </a:r>
            <a:br/>
            <a:r>
              <a:rPr sz="2300" b="1" lang="ja-JP" altLang="en-US">
                <a:solidFill>
                  <a:srgbClr val="211A12"/>
                </a:solidFill>
                <a:latin typeface="BIZ UDGothic"/>
                <a:ea typeface="BIZ UDGothic"/>
                <a:cs typeface="BIZ UDGothic"/>
              </a:rPr>
              <a:t>役所のサイト</a:t>
            </a:r>
          </a:p>
        </p:txBody>
      </p:sp>
      <p:sp>
        <p:nvSpPr>
          <p:cNvPr id="13" name="Rounded Rectangle 12"/>
          <p:cNvSpPr/>
          <p:nvPr/>
        </p:nvSpPr>
        <p:spPr>
          <a:xfrm>
            <a:off x="9383115" y="3154680"/>
            <a:ext cx="1737360" cy="548640"/>
          </a:xfrm>
          <a:prstGeom prst="roundRect">
            <a:avLst>
              <a:gd name="adj" fmla="val 5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000" b="1" lang="ja-JP" altLang="en-US">
                <a:solidFill>
                  <a:srgbClr val="FFFFFF"/>
                </a:solidFill>
                <a:latin typeface="BIZ UDGothic"/>
                <a:ea typeface="BIZ UDGothic"/>
                <a:cs typeface="BIZ UDGothic"/>
              </a:rPr>
              <a:t>一時停止</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4D6"/>
        </a:solidFill>
        <a:effectLst/>
      </p:bgPr>
    </p:bg>
    <p:spTree>
      <p:nvGrpSpPr>
        <p:cNvPr id="1" name=""/>
        <p:cNvGrpSpPr/>
        <p:nvPr/>
      </p:nvGrpSpPr>
      <p:grpSpPr/>
      <p:sp>
        <p:nvSpPr>
          <p:cNvPr id="2" name="Title 1"/>
          <p:cNvSpPr>
            <a:spLocks noGrp="1"/>
          </p:cNvSpPr>
          <p:nvPr>
            <p:ph type="title"/>
          </p:nvPr>
        </p:nvSpPr>
        <p:spPr>
          <a:xfrm>
            <a:off x="640080" y="960120"/>
            <a:ext cx="10911535" cy="1391920"/>
          </a:xfrm>
        </p:spPr>
        <p:txBody>
          <a:bodyPr wrap="square" anchor="t" lIns="0" rIns="0" tIns="0" bIns="0">
            <a:noAutofit/>
          </a:bodyPr>
          <a:lstStyle/>
          <a:p>
            <a:pPr algn="l">
              <a:lnSpc>
                <a:spcPct val="115000"/>
              </a:lnSpc>
            </a:pPr>
            <a:r>
              <a:rPr sz="4000" b="1" lang="ja-JP" altLang="en-US">
                <a:solidFill>
                  <a:srgbClr val="211A12"/>
                </a:solidFill>
                <a:latin typeface="BIZ UDGothic"/>
                <a:ea typeface="BIZ UDGothic"/>
                <a:cs typeface="BIZ UDGothic"/>
              </a:rPr>
              <a:t>PHP（ピーエイチピー）というプログラムに、</a:t>
            </a:r>
            <a:br/>
            <a:r>
              <a:rPr sz="4000" b="1" lang="ja-JP" altLang="en-US">
                <a:solidFill>
                  <a:srgbClr val="211A12"/>
                </a:solidFill>
                <a:latin typeface="BIZ UDGothic"/>
                <a:ea typeface="BIZ UDGothic"/>
                <a:cs typeface="BIZ UDGothic"/>
              </a:rPr>
              <a:t>ぜい弱性が見つかったから</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止まったわけ</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5E4C33"/>
                </a:solidFill>
                <a:latin typeface="BIZ UDGothic"/>
                <a:ea typeface="BIZ UDGothic"/>
                <a:cs typeface="BIZ UDGothic"/>
              </a:rPr>
              <a:t>出典：W3Techs（2026-10-27）使っている言語が分かるウェブサイトのうち 69.2%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5E4C33"/>
                </a:solidFill>
                <a:latin typeface="BIZ UDGothic"/>
                <a:ea typeface="BIZ UDGothic"/>
                <a:cs typeface="BIZ UDGothic"/>
              </a:rPr>
              <a:t>5</a:t>
            </a:r>
          </a:p>
        </p:txBody>
      </p:sp>
      <p:sp>
        <p:nvSpPr>
          <p:cNvPr id="6" name="Rounded Rectangle 5"/>
          <p:cNvSpPr/>
          <p:nvPr/>
        </p:nvSpPr>
        <p:spPr>
          <a:xfrm>
            <a:off x="640080" y="2697480"/>
            <a:ext cx="658368" cy="658368"/>
          </a:xfrm>
          <a:prstGeom prst="roundRect">
            <a:avLst>
              <a:gd name="adj" fmla="val 15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ounded Rectangle 6"/>
          <p:cNvSpPr/>
          <p:nvPr/>
        </p:nvSpPr>
        <p:spPr>
          <a:xfrm>
            <a:off x="1463039" y="2697480"/>
            <a:ext cx="658368" cy="658368"/>
          </a:xfrm>
          <a:prstGeom prst="roundRect">
            <a:avLst>
              <a:gd name="adj" fmla="val 15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ounded Rectangle 7"/>
          <p:cNvSpPr/>
          <p:nvPr/>
        </p:nvSpPr>
        <p:spPr>
          <a:xfrm>
            <a:off x="2286000" y="2697480"/>
            <a:ext cx="658368" cy="658368"/>
          </a:xfrm>
          <a:prstGeom prst="roundRect">
            <a:avLst>
              <a:gd name="adj" fmla="val 15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ounded Rectangle 8"/>
          <p:cNvSpPr/>
          <p:nvPr/>
        </p:nvSpPr>
        <p:spPr>
          <a:xfrm>
            <a:off x="3108959" y="2697480"/>
            <a:ext cx="658368" cy="658368"/>
          </a:xfrm>
          <a:prstGeom prst="roundRect">
            <a:avLst>
              <a:gd name="adj" fmla="val 15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ounded Rectangle 9"/>
          <p:cNvSpPr/>
          <p:nvPr/>
        </p:nvSpPr>
        <p:spPr>
          <a:xfrm>
            <a:off x="3931920" y="2697480"/>
            <a:ext cx="658368" cy="658368"/>
          </a:xfrm>
          <a:prstGeom prst="roundRect">
            <a:avLst>
              <a:gd name="adj" fmla="val 15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4754880" y="2697480"/>
            <a:ext cx="658368" cy="658368"/>
          </a:xfrm>
          <a:prstGeom prst="roundRect">
            <a:avLst>
              <a:gd name="adj" fmla="val 15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ounded Rectangle 11"/>
          <p:cNvSpPr/>
          <p:nvPr/>
        </p:nvSpPr>
        <p:spPr>
          <a:xfrm>
            <a:off x="5577840" y="2697480"/>
            <a:ext cx="658368" cy="658368"/>
          </a:xfrm>
          <a:prstGeom prst="roundRect">
            <a:avLst>
              <a:gd name="adj" fmla="val 15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6400799" y="2697480"/>
            <a:ext cx="658368" cy="658368"/>
          </a:xfrm>
          <a:prstGeom prst="roundRect">
            <a:avLst>
              <a:gd name="adj" fmla="val 15000"/>
            </a:avLst>
          </a:prstGeom>
          <a:solidFill>
            <a:srgbClr val="FBE2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ounded Rectangle 13"/>
          <p:cNvSpPr/>
          <p:nvPr/>
        </p:nvSpPr>
        <p:spPr>
          <a:xfrm>
            <a:off x="7223759" y="2697480"/>
            <a:ext cx="658368" cy="658368"/>
          </a:xfrm>
          <a:prstGeom prst="roundRect">
            <a:avLst>
              <a:gd name="adj" fmla="val 15000"/>
            </a:avLst>
          </a:prstGeom>
          <a:solidFill>
            <a:srgbClr val="FBE2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ounded Rectangle 14"/>
          <p:cNvSpPr/>
          <p:nvPr/>
        </p:nvSpPr>
        <p:spPr>
          <a:xfrm>
            <a:off x="8046719" y="2697480"/>
            <a:ext cx="658368" cy="658368"/>
          </a:xfrm>
          <a:prstGeom prst="roundRect">
            <a:avLst>
              <a:gd name="adj" fmla="val 15000"/>
            </a:avLst>
          </a:prstGeom>
          <a:solidFill>
            <a:srgbClr val="FBE2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40080" y="3493008"/>
            <a:ext cx="8778240" cy="457200"/>
          </a:xfrm>
          <a:prstGeom prst="rect">
            <a:avLst/>
          </a:prstGeom>
          <a:noFill/>
        </p:spPr>
        <p:txBody>
          <a:bodyPr wrap="square" anchor="t" lIns="0" rIns="0" tIns="0" bIns="0">
            <a:noAutofit/>
          </a:bodyPr>
          <a:lstStyle/>
          <a:p>
            <a:pPr algn="l">
              <a:lnSpc>
                <a:spcPct val="120000"/>
              </a:lnSpc>
            </a:pPr>
            <a:r>
              <a:rPr sz="2200" b="0" lang="ja-JP" altLang="en-US">
                <a:solidFill>
                  <a:srgbClr val="5E4C33"/>
                </a:solidFill>
                <a:latin typeface="BIZ UDGothic"/>
                <a:ea typeface="BIZ UDGothic"/>
                <a:cs typeface="BIZ UDGothic"/>
              </a:rPr>
              <a:t>PHP を使っているウェブサイト　10のうち7つ</a:t>
            </a:r>
          </a:p>
        </p:txBody>
      </p:sp>
      <p:sp>
        <p:nvSpPr>
          <p:cNvPr id="17" name="TextBox 16"/>
          <p:cNvSpPr txBox="1"/>
          <p:nvPr/>
        </p:nvSpPr>
        <p:spPr>
          <a:xfrm>
            <a:off x="640080" y="3904487"/>
            <a:ext cx="8778240" cy="365760"/>
          </a:xfrm>
          <a:prstGeom prst="rect">
            <a:avLst/>
          </a:prstGeom>
          <a:noFill/>
        </p:spPr>
        <p:txBody>
          <a:bodyPr wrap="square" anchor="t" lIns="0" rIns="0" tIns="0" bIns="0">
            <a:noAutofit/>
          </a:bodyPr>
          <a:lstStyle/>
          <a:p>
            <a:pPr algn="l">
              <a:lnSpc>
                <a:spcPct val="120000"/>
              </a:lnSpc>
            </a:pPr>
            <a:r>
              <a:rPr sz="1600" b="0" lang="ja-JP" altLang="en-US">
                <a:solidFill>
                  <a:srgbClr val="5E4C33"/>
                </a:solidFill>
                <a:latin typeface="BIZ UDGothic"/>
                <a:ea typeface="BIZ UDGothic"/>
                <a:cs typeface="BIZ UDGothic"/>
              </a:rPr>
              <a:t>（どのプログラムを使っているかが分かるサイトのうち）</a:t>
            </a:r>
          </a:p>
        </p:txBody>
      </p:sp>
      <p:sp>
        <p:nvSpPr>
          <p:cNvPr id="18" name="TextBox 17"/>
          <p:cNvSpPr txBox="1"/>
          <p:nvPr/>
        </p:nvSpPr>
        <p:spPr>
          <a:xfrm>
            <a:off x="9098280" y="2468880"/>
            <a:ext cx="2468880" cy="1188720"/>
          </a:xfrm>
          <a:prstGeom prst="rect">
            <a:avLst/>
          </a:prstGeom>
          <a:noFill/>
        </p:spPr>
        <p:txBody>
          <a:bodyPr wrap="square" anchor="t" lIns="0" rIns="0" tIns="0" bIns="0">
            <a:noAutofit/>
          </a:bodyPr>
          <a:lstStyle/>
          <a:p>
            <a:pPr algn="l">
              <a:lnSpc>
                <a:spcPct val="120000"/>
              </a:lnSpc>
            </a:pPr>
            <a:r>
              <a:rPr sz="6000" b="1" lang="ja-JP" altLang="en-US">
                <a:solidFill>
                  <a:srgbClr val="D42B2E"/>
                </a:solidFill>
                <a:latin typeface="BIZ UDGothic"/>
                <a:ea typeface="BIZ UDGothic"/>
                <a:cs typeface="BIZ UDGothic"/>
              </a:rPr>
              <a:t>約7割</a:t>
            </a:r>
          </a:p>
        </p:txBody>
      </p:sp>
      <p:sp>
        <p:nvSpPr>
          <p:cNvPr id="19" name="Rounded Rectangle 18"/>
          <p:cNvSpPr/>
          <p:nvPr/>
        </p:nvSpPr>
        <p:spPr>
          <a:xfrm>
            <a:off x="640080" y="4389120"/>
            <a:ext cx="10911535" cy="105156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600" b="1" lang="ja-JP" altLang="en-US">
                <a:solidFill>
                  <a:srgbClr val="211A12"/>
                </a:solidFill>
                <a:latin typeface="BIZ UDGothic"/>
                <a:ea typeface="BIZ UDGothic"/>
                <a:cs typeface="BIZ UDGothic"/>
              </a:rPr>
              <a:t>ウェブサイトのうら側（お店のコンピューター）で動いている</a:t>
            </a:r>
          </a:p>
          <a:p>
            <a:pPr algn="ctr">
              <a:lnSpc>
                <a:spcPct val="120000"/>
              </a:lnSpc>
            </a:pPr>
            <a:r>
              <a:rPr sz="2200" b="1" lang="ja-JP" altLang="en-US">
                <a:solidFill>
                  <a:srgbClr val="5E4C33"/>
                </a:solidFill>
                <a:latin typeface="BIZ UDGothic"/>
                <a:ea typeface="BIZ UDGothic"/>
                <a:cs typeface="BIZ UDGothic"/>
              </a:rPr>
              <a:t>止まったのは、そのうちの一部</a:t>
            </a:r>
          </a:p>
        </p:txBody>
      </p:sp>
      <p:sp>
        <p:nvSpPr>
          <p:cNvPr id="20" name="TextBox 19"/>
          <p:cNvSpPr txBox="1"/>
          <p:nvPr/>
        </p:nvSpPr>
        <p:spPr>
          <a:xfrm>
            <a:off x="640080" y="5623560"/>
            <a:ext cx="10911535" cy="548640"/>
          </a:xfrm>
          <a:prstGeom prst="rect">
            <a:avLst/>
          </a:prstGeom>
          <a:noFill/>
        </p:spPr>
        <p:txBody>
          <a:bodyPr wrap="square" anchor="t" lIns="0" rIns="0" tIns="0" bIns="0">
            <a:noAutofit/>
          </a:bodyPr>
          <a:lstStyle/>
          <a:p>
            <a:pPr algn="l">
              <a:lnSpc>
                <a:spcPct val="120000"/>
              </a:lnSpc>
            </a:pPr>
            <a:r>
              <a:rPr sz="2800" b="1" lang="ja-JP" altLang="en-US">
                <a:solidFill>
                  <a:srgbClr val="D42B2E"/>
                </a:solidFill>
                <a:latin typeface="BIZ UDGothic"/>
                <a:ea typeface="BIZ UDGothic"/>
                <a:cs typeface="BIZ UDGothic"/>
              </a:rPr>
              <a:t>ぜい弱性（ぜいじゃくせい）って、なんだろう？</a:t>
            </a:r>
            <a:r>
              <a:rPr sz="2200" b="1" lang="ja-JP" altLang="en-US">
                <a:solidFill>
                  <a:srgbClr val="5E4C33"/>
                </a:solidFill>
                <a:latin typeface="BIZ UDGothic"/>
                <a:ea typeface="BIZ UDGothic"/>
                <a:cs typeface="BIZ UDGothic"/>
              </a:rPr>
              <a:t>　→ 次のページへ</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4D6"/>
        </a:solidFill>
        <a:effectLst/>
      </p:bgPr>
    </p:bg>
    <p:spTree>
      <p:nvGrpSpPr>
        <p:cNvPr id="1" name=""/>
        <p:cNvGrpSpPr/>
        <p:nvPr/>
      </p:nvGrpSpPr>
      <p:grpSpPr/>
      <p:sp>
        <p:nvSpPr>
          <p:cNvPr id="2" name="Title 1"/>
          <p:cNvSpPr>
            <a:spLocks noGrp="1"/>
          </p:cNvSpPr>
          <p:nvPr>
            <p:ph type="title"/>
          </p:nvPr>
        </p:nvSpPr>
        <p:spPr>
          <a:xfrm>
            <a:off x="640080" y="960120"/>
            <a:ext cx="10911535" cy="1391920"/>
          </a:xfrm>
        </p:spPr>
        <p:txBody>
          <a:bodyPr wrap="square" anchor="t" lIns="0" rIns="0" tIns="0" bIns="0">
            <a:noAutofit/>
          </a:bodyPr>
          <a:lstStyle/>
          <a:p>
            <a:pPr algn="l">
              <a:lnSpc>
                <a:spcPct val="115000"/>
              </a:lnSpc>
            </a:pPr>
            <a:r>
              <a:rPr sz="4000" b="1" lang="ja-JP" altLang="en-US">
                <a:solidFill>
                  <a:srgbClr val="211A12"/>
                </a:solidFill>
                <a:latin typeface="BIZ UDGothic"/>
                <a:ea typeface="BIZ UDGothic"/>
                <a:cs typeface="BIZ UDGothic"/>
              </a:rPr>
              <a:t>同じ種類のかぎに、「弱いところ」が</a:t>
            </a:r>
            <a:br/>
            <a:r>
              <a:rPr sz="4000" b="1" lang="ja-JP" altLang="en-US">
                <a:solidFill>
                  <a:srgbClr val="211A12"/>
                </a:solidFill>
                <a:latin typeface="BIZ UDGothic"/>
                <a:ea typeface="BIZ UDGothic"/>
                <a:cs typeface="BIZ UDGothic"/>
              </a:rPr>
              <a:t>見つかった</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ぜい弱性（ぜいじゃくせい）って？</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5E4C33"/>
                </a:solidFill>
                <a:latin typeface="BIZ UDGothic"/>
                <a:ea typeface="BIZ UDGothic"/>
                <a:cs typeface="BIZ UDGothic"/>
              </a:rPr>
              <a:t>出典：PHP 公式発表（php.net、2026-10-21）</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5E4C33"/>
                </a:solidFill>
                <a:latin typeface="BIZ UDGothic"/>
                <a:ea typeface="BIZ UDGothic"/>
                <a:cs typeface="BIZ UDGothic"/>
              </a:rPr>
              <a:t>6</a:t>
            </a:r>
          </a:p>
        </p:txBody>
      </p:sp>
      <p:sp>
        <p:nvSpPr>
          <p:cNvPr id="6" name="Isosceles Triangle 5"/>
          <p:cNvSpPr/>
          <p:nvPr/>
        </p:nvSpPr>
        <p:spPr>
          <a:xfrm>
            <a:off x="658368" y="3246120"/>
            <a:ext cx="1883664" cy="665683"/>
          </a:xfrm>
          <a:prstGeom prst="triangle">
            <a:avLst/>
          </a:prstGeom>
          <a:solidFill>
            <a:srgbClr val="D9A6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731519" y="3911803"/>
            <a:ext cx="1737360" cy="1711756"/>
          </a:xfrm>
          <a:prstGeom prst="rect">
            <a:avLst/>
          </a:prstGeom>
          <a:solidFill>
            <a:srgbClr val="FBE2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p>
        </p:txBody>
      </p:sp>
      <p:sp>
        <p:nvSpPr>
          <p:cNvPr id="8" name="TextBox 7"/>
          <p:cNvSpPr txBox="1"/>
          <p:nvPr/>
        </p:nvSpPr>
        <p:spPr>
          <a:xfrm>
            <a:off x="731519" y="4021531"/>
            <a:ext cx="1737360" cy="457200"/>
          </a:xfrm>
          <a:prstGeom prst="rect">
            <a:avLst/>
          </a:prstGeom>
          <a:noFill/>
        </p:spPr>
        <p:txBody>
          <a:bodyPr wrap="square" anchor="t" lIns="0" rIns="0" tIns="0" bIns="0">
            <a:noAutofit/>
          </a:bodyPr>
          <a:lstStyle/>
          <a:p>
            <a:pPr algn="ctr">
              <a:lnSpc>
                <a:spcPct val="120000"/>
              </a:lnSpc>
            </a:pPr>
            <a:r>
              <a:rPr sz="2000" b="1" lang="ja-JP" altLang="en-US">
                <a:solidFill>
                  <a:srgbClr val="211A12"/>
                </a:solidFill>
                <a:latin typeface="BIZ UDGothic"/>
                <a:ea typeface="BIZ UDGothic"/>
                <a:cs typeface="BIZ UDGothic"/>
              </a:rPr>
              <a:t>お店A</a:t>
            </a:r>
          </a:p>
        </p:txBody>
      </p:sp>
      <p:sp>
        <p:nvSpPr>
          <p:cNvPr id="9" name="Rectangle 8"/>
          <p:cNvSpPr/>
          <p:nvPr/>
        </p:nvSpPr>
        <p:spPr>
          <a:xfrm>
            <a:off x="1304848" y="4767681"/>
            <a:ext cx="590702" cy="855878"/>
          </a:xfrm>
          <a:prstGeom prst="rect">
            <a:avLst/>
          </a:prstGeom>
          <a:solidFill>
            <a:srgbClr val="FFFFFF"/>
          </a:solidFill>
          <a:ln w="19050">
            <a:solidFill>
              <a:srgbClr val="C8965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ounded Rectangle 9"/>
          <p:cNvSpPr/>
          <p:nvPr/>
        </p:nvSpPr>
        <p:spPr>
          <a:xfrm>
            <a:off x="1514246" y="4981651"/>
            <a:ext cx="171907" cy="210311"/>
          </a:xfrm>
          <a:prstGeom prst="roundRect">
            <a:avLst>
              <a:gd name="adj" fmla="val 50000"/>
            </a:avLst>
          </a:prstGeom>
          <a:noFill/>
          <a:ln w="35560">
            <a:solidFill>
              <a:srgbClr val="2B201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453896" y="5118811"/>
            <a:ext cx="292608" cy="228600"/>
          </a:xfrm>
          <a:prstGeom prst="roundRect">
            <a:avLst>
              <a:gd name="adj" fmla="val 14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Oval 11"/>
          <p:cNvSpPr/>
          <p:nvPr/>
        </p:nvSpPr>
        <p:spPr>
          <a:xfrm>
            <a:off x="1576425" y="5180990"/>
            <a:ext cx="47548" cy="475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1591056" y="5210251"/>
            <a:ext cx="18288" cy="6949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Isosceles Triangle 13"/>
          <p:cNvSpPr/>
          <p:nvPr/>
        </p:nvSpPr>
        <p:spPr>
          <a:xfrm>
            <a:off x="2715768" y="3246120"/>
            <a:ext cx="1883664" cy="665683"/>
          </a:xfrm>
          <a:prstGeom prst="triangle">
            <a:avLst/>
          </a:prstGeom>
          <a:solidFill>
            <a:srgbClr val="D9A6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2788920" y="3911803"/>
            <a:ext cx="1737360" cy="1711756"/>
          </a:xfrm>
          <a:prstGeom prst="rect">
            <a:avLst/>
          </a:prstGeom>
          <a:solidFill>
            <a:srgbClr val="FBE2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p>
        </p:txBody>
      </p:sp>
      <p:sp>
        <p:nvSpPr>
          <p:cNvPr id="16" name="TextBox 15"/>
          <p:cNvSpPr txBox="1"/>
          <p:nvPr/>
        </p:nvSpPr>
        <p:spPr>
          <a:xfrm>
            <a:off x="2788920" y="4021531"/>
            <a:ext cx="1737360" cy="457200"/>
          </a:xfrm>
          <a:prstGeom prst="rect">
            <a:avLst/>
          </a:prstGeom>
          <a:noFill/>
        </p:spPr>
        <p:txBody>
          <a:bodyPr wrap="square" anchor="t" lIns="0" rIns="0" tIns="0" bIns="0">
            <a:noAutofit/>
          </a:bodyPr>
          <a:lstStyle/>
          <a:p>
            <a:pPr algn="ctr">
              <a:lnSpc>
                <a:spcPct val="120000"/>
              </a:lnSpc>
            </a:pPr>
            <a:r>
              <a:rPr sz="2000" b="1" lang="ja-JP" altLang="en-US">
                <a:solidFill>
                  <a:srgbClr val="211A12"/>
                </a:solidFill>
                <a:latin typeface="BIZ UDGothic"/>
                <a:ea typeface="BIZ UDGothic"/>
                <a:cs typeface="BIZ UDGothic"/>
              </a:rPr>
              <a:t>お店B</a:t>
            </a:r>
          </a:p>
        </p:txBody>
      </p:sp>
      <p:sp>
        <p:nvSpPr>
          <p:cNvPr id="17" name="Rectangle 16"/>
          <p:cNvSpPr/>
          <p:nvPr/>
        </p:nvSpPr>
        <p:spPr>
          <a:xfrm>
            <a:off x="3362248" y="4767681"/>
            <a:ext cx="590702" cy="855878"/>
          </a:xfrm>
          <a:prstGeom prst="rect">
            <a:avLst/>
          </a:prstGeom>
          <a:solidFill>
            <a:srgbClr val="FFFFFF"/>
          </a:solidFill>
          <a:ln w="19050">
            <a:solidFill>
              <a:srgbClr val="C8965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ounded Rectangle 17"/>
          <p:cNvSpPr/>
          <p:nvPr/>
        </p:nvSpPr>
        <p:spPr>
          <a:xfrm>
            <a:off x="3571646" y="4981651"/>
            <a:ext cx="171907" cy="210311"/>
          </a:xfrm>
          <a:prstGeom prst="roundRect">
            <a:avLst>
              <a:gd name="adj" fmla="val 50000"/>
            </a:avLst>
          </a:prstGeom>
          <a:noFill/>
          <a:ln w="35560">
            <a:solidFill>
              <a:srgbClr val="2B201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ounded Rectangle 18"/>
          <p:cNvSpPr/>
          <p:nvPr/>
        </p:nvSpPr>
        <p:spPr>
          <a:xfrm>
            <a:off x="3511295" y="5118811"/>
            <a:ext cx="292608" cy="228600"/>
          </a:xfrm>
          <a:prstGeom prst="roundRect">
            <a:avLst>
              <a:gd name="adj" fmla="val 14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Oval 19"/>
          <p:cNvSpPr/>
          <p:nvPr/>
        </p:nvSpPr>
        <p:spPr>
          <a:xfrm>
            <a:off x="3633825" y="5180990"/>
            <a:ext cx="47548" cy="475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3648455" y="5210251"/>
            <a:ext cx="18288" cy="6949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Isosceles Triangle 21"/>
          <p:cNvSpPr/>
          <p:nvPr/>
        </p:nvSpPr>
        <p:spPr>
          <a:xfrm>
            <a:off x="4773168" y="3246120"/>
            <a:ext cx="1883664" cy="665683"/>
          </a:xfrm>
          <a:prstGeom prst="triangle">
            <a:avLst/>
          </a:prstGeom>
          <a:solidFill>
            <a:srgbClr val="D9A6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4846320" y="3911803"/>
            <a:ext cx="1737360" cy="1711756"/>
          </a:xfrm>
          <a:prstGeom prst="rect">
            <a:avLst/>
          </a:prstGeom>
          <a:solidFill>
            <a:srgbClr val="FBE2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p>
        </p:txBody>
      </p:sp>
      <p:sp>
        <p:nvSpPr>
          <p:cNvPr id="24" name="TextBox 23"/>
          <p:cNvSpPr txBox="1"/>
          <p:nvPr/>
        </p:nvSpPr>
        <p:spPr>
          <a:xfrm>
            <a:off x="4846320" y="4021531"/>
            <a:ext cx="1737360" cy="457200"/>
          </a:xfrm>
          <a:prstGeom prst="rect">
            <a:avLst/>
          </a:prstGeom>
          <a:noFill/>
        </p:spPr>
        <p:txBody>
          <a:bodyPr wrap="square" anchor="t" lIns="0" rIns="0" tIns="0" bIns="0">
            <a:noAutofit/>
          </a:bodyPr>
          <a:lstStyle/>
          <a:p>
            <a:pPr algn="ctr">
              <a:lnSpc>
                <a:spcPct val="120000"/>
              </a:lnSpc>
            </a:pPr>
            <a:r>
              <a:rPr sz="2000" b="1" lang="ja-JP" altLang="en-US">
                <a:solidFill>
                  <a:srgbClr val="211A12"/>
                </a:solidFill>
                <a:latin typeface="BIZ UDGothic"/>
                <a:ea typeface="BIZ UDGothic"/>
                <a:cs typeface="BIZ UDGothic"/>
              </a:rPr>
              <a:t>お店C</a:t>
            </a:r>
          </a:p>
        </p:txBody>
      </p:sp>
      <p:sp>
        <p:nvSpPr>
          <p:cNvPr id="25" name="Rectangle 24"/>
          <p:cNvSpPr/>
          <p:nvPr/>
        </p:nvSpPr>
        <p:spPr>
          <a:xfrm>
            <a:off x="5419648" y="4767681"/>
            <a:ext cx="590702" cy="855878"/>
          </a:xfrm>
          <a:prstGeom prst="rect">
            <a:avLst/>
          </a:prstGeom>
          <a:solidFill>
            <a:srgbClr val="FFFFFF"/>
          </a:solidFill>
          <a:ln w="19050">
            <a:solidFill>
              <a:srgbClr val="C8965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ounded Rectangle 25"/>
          <p:cNvSpPr/>
          <p:nvPr/>
        </p:nvSpPr>
        <p:spPr>
          <a:xfrm>
            <a:off x="5629046" y="4981651"/>
            <a:ext cx="171907" cy="210311"/>
          </a:xfrm>
          <a:prstGeom prst="roundRect">
            <a:avLst>
              <a:gd name="adj" fmla="val 50000"/>
            </a:avLst>
          </a:prstGeom>
          <a:noFill/>
          <a:ln w="35560">
            <a:solidFill>
              <a:srgbClr val="2B201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5568696" y="5118811"/>
            <a:ext cx="292608" cy="228600"/>
          </a:xfrm>
          <a:prstGeom prst="roundRect">
            <a:avLst>
              <a:gd name="adj" fmla="val 14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Oval 27"/>
          <p:cNvSpPr/>
          <p:nvPr/>
        </p:nvSpPr>
        <p:spPr>
          <a:xfrm>
            <a:off x="5691225" y="5180990"/>
            <a:ext cx="47548" cy="475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5705856" y="5210251"/>
            <a:ext cx="18288" cy="6949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731519" y="5760720"/>
            <a:ext cx="6035040" cy="457200"/>
          </a:xfrm>
          <a:prstGeom prst="rect">
            <a:avLst/>
          </a:prstGeom>
          <a:noFill/>
        </p:spPr>
        <p:txBody>
          <a:bodyPr wrap="square" anchor="t" lIns="0" rIns="0" tIns="0" bIns="0">
            <a:noAutofit/>
          </a:bodyPr>
          <a:lstStyle/>
          <a:p>
            <a:pPr algn="ctr">
              <a:lnSpc>
                <a:spcPct val="120000"/>
              </a:lnSpc>
            </a:pPr>
            <a:r>
              <a:rPr sz="2200" b="0" lang="ja-JP" altLang="en-US">
                <a:solidFill>
                  <a:srgbClr val="5E4C33"/>
                </a:solidFill>
                <a:latin typeface="BIZ UDGothic"/>
                <a:ea typeface="BIZ UDGothic"/>
                <a:cs typeface="BIZ UDGothic"/>
              </a:rPr>
              <a:t>どのお店も、同じ種類のかぎ</a:t>
            </a:r>
          </a:p>
        </p:txBody>
      </p:sp>
      <p:sp>
        <p:nvSpPr>
          <p:cNvPr id="31" name="Right Arrow 30"/>
          <p:cNvSpPr/>
          <p:nvPr/>
        </p:nvSpPr>
        <p:spPr>
          <a:xfrm>
            <a:off x="6903720" y="4160520"/>
            <a:ext cx="731520" cy="548640"/>
          </a:xfrm>
          <a:prstGeom prst="rightArrow">
            <a:avLst/>
          </a:prstGeom>
          <a:solidFill>
            <a:srgbClr val="D9A6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ounded Rectangle 31"/>
          <p:cNvSpPr/>
          <p:nvPr/>
        </p:nvSpPr>
        <p:spPr>
          <a:xfrm>
            <a:off x="8393277" y="3063240"/>
            <a:ext cx="1117396" cy="1367028"/>
          </a:xfrm>
          <a:prstGeom prst="roundRect">
            <a:avLst>
              <a:gd name="adj" fmla="val 50000"/>
            </a:avLst>
          </a:prstGeom>
          <a:noFill/>
          <a:ln w="231140">
            <a:solidFill>
              <a:srgbClr val="2B201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ounded Rectangle 32"/>
          <p:cNvSpPr/>
          <p:nvPr/>
        </p:nvSpPr>
        <p:spPr>
          <a:xfrm>
            <a:off x="8001000" y="3954780"/>
            <a:ext cx="1901952" cy="1485900"/>
          </a:xfrm>
          <a:prstGeom prst="roundRect">
            <a:avLst>
              <a:gd name="adj" fmla="val 14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Oval 33"/>
          <p:cNvSpPr/>
          <p:nvPr/>
        </p:nvSpPr>
        <p:spPr>
          <a:xfrm>
            <a:off x="8797442" y="4358944"/>
            <a:ext cx="309067" cy="30906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8892540" y="4549140"/>
            <a:ext cx="118872" cy="4517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Oval 35"/>
          <p:cNvSpPr/>
          <p:nvPr/>
        </p:nvSpPr>
        <p:spPr>
          <a:xfrm>
            <a:off x="9320479" y="3621938"/>
            <a:ext cx="737006" cy="737006"/>
          </a:xfrm>
          <a:prstGeom prst="ellipse">
            <a:avLst/>
          </a:prstGeom>
          <a:noFill/>
          <a:ln w="57150">
            <a:solidFill>
              <a:srgbClr val="E5383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10241280" y="3108960"/>
            <a:ext cx="1371600" cy="1188720"/>
          </a:xfrm>
          <a:prstGeom prst="rect">
            <a:avLst/>
          </a:prstGeom>
          <a:noFill/>
        </p:spPr>
        <p:txBody>
          <a:bodyPr wrap="square" anchor="t" lIns="0" rIns="0" tIns="0" bIns="0">
            <a:noAutofit/>
          </a:bodyPr>
          <a:lstStyle/>
          <a:p>
            <a:pPr algn="l">
              <a:lnSpc>
                <a:spcPct val="120000"/>
              </a:lnSpc>
            </a:pPr>
            <a:r>
              <a:rPr sz="2600" b="1" lang="ja-JP" altLang="en-US">
                <a:solidFill>
                  <a:srgbClr val="D42B2E"/>
                </a:solidFill>
                <a:latin typeface="BIZ UDGothic"/>
                <a:ea typeface="BIZ UDGothic"/>
                <a:cs typeface="BIZ UDGothic"/>
              </a:rPr>
              <a:t>弱い</a:t>
            </a:r>
            <a:br/>
            <a:r>
              <a:rPr sz="2600" b="1" lang="ja-JP" altLang="en-US">
                <a:solidFill>
                  <a:srgbClr val="D42B2E"/>
                </a:solidFill>
                <a:latin typeface="BIZ UDGothic"/>
                <a:ea typeface="BIZ UDGothic"/>
                <a:cs typeface="BIZ UDGothic"/>
              </a:rPr>
              <a:t>ところ</a:t>
            </a:r>
          </a:p>
        </p:txBody>
      </p:sp>
      <p:sp>
        <p:nvSpPr>
          <p:cNvPr id="38" name="TextBox 37"/>
          <p:cNvSpPr txBox="1"/>
          <p:nvPr/>
        </p:nvSpPr>
        <p:spPr>
          <a:xfrm>
            <a:off x="7680960" y="5623560"/>
            <a:ext cx="4206240" cy="548640"/>
          </a:xfrm>
          <a:prstGeom prst="rect">
            <a:avLst/>
          </a:prstGeom>
          <a:noFill/>
        </p:spPr>
        <p:txBody>
          <a:bodyPr wrap="square" anchor="t" lIns="0" rIns="0" tIns="0" bIns="0">
            <a:noAutofit/>
          </a:bodyPr>
          <a:lstStyle/>
          <a:p>
            <a:pPr algn="l">
              <a:lnSpc>
                <a:spcPct val="120000"/>
              </a:lnSpc>
            </a:pPr>
            <a:r>
              <a:rPr sz="2200" b="1" lang="ja-JP" altLang="en-US">
                <a:solidFill>
                  <a:srgbClr val="211A12"/>
                </a:solidFill>
                <a:latin typeface="BIZ UDGothic"/>
                <a:ea typeface="BIZ UDGothic"/>
                <a:cs typeface="BIZ UDGothic"/>
              </a:rPr>
              <a:t>かぎがなくても開けられる</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4D6"/>
        </a:solidFill>
        <a:effectLst/>
      </p:bgPr>
    </p:bg>
    <p:spTree>
      <p:nvGrpSpPr>
        <p:cNvPr id="1" name=""/>
        <p:cNvGrpSpPr/>
        <p:nvPr/>
      </p:nvGrpSpPr>
      <p:grpSpPr/>
      <p:sp>
        <p:nvSpPr>
          <p:cNvPr id="2" name="Title 1"/>
          <p:cNvSpPr>
            <a:spLocks noGrp="1"/>
          </p:cNvSpPr>
          <p:nvPr>
            <p:ph type="title"/>
          </p:nvPr>
        </p:nvSpPr>
        <p:spPr>
          <a:xfrm>
            <a:off x="640080" y="960120"/>
            <a:ext cx="10911535" cy="1521968"/>
          </a:xfrm>
        </p:spPr>
        <p:txBody>
          <a:bodyPr wrap="square" anchor="t" lIns="0" rIns="0" tIns="0" bIns="0">
            <a:noAutofit/>
          </a:bodyPr>
          <a:lstStyle/>
          <a:p>
            <a:pPr algn="l">
              <a:lnSpc>
                <a:spcPct val="115000"/>
              </a:lnSpc>
            </a:pPr>
            <a:r>
              <a:rPr sz="4400" b="1" lang="ja-JP" altLang="en-US">
                <a:solidFill>
                  <a:srgbClr val="211A12"/>
                </a:solidFill>
                <a:latin typeface="BIZ UDGothic"/>
                <a:ea typeface="BIZ UDGothic"/>
                <a:cs typeface="BIZ UDGothic"/>
              </a:rPr>
              <a:t>悪い人より先に、</a:t>
            </a:r>
            <a:br/>
            <a:r>
              <a:rPr sz="4400" b="1" lang="ja-JP" altLang="en-US">
                <a:solidFill>
                  <a:srgbClr val="211A12"/>
                </a:solidFill>
                <a:latin typeface="BIZ UDGothic"/>
                <a:ea typeface="BIZ UDGothic"/>
                <a:cs typeface="BIZ UDGothic"/>
              </a:rPr>
              <a:t>急いでかぎを取りかえたい</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なぜ「10月21日の夜のうちに」？</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5E4C33"/>
                </a:solidFill>
                <a:latin typeface="BIZ UDGothic"/>
                <a:ea typeface="BIZ UDGothic"/>
                <a:cs typeface="BIZ UDGothic"/>
              </a:rPr>
              <a:t>出典：The PHP Foundation（2026-10-21）、Amazon Threat Intelligence（AWS、2026-10-21）</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5E4C33"/>
                </a:solidFill>
                <a:latin typeface="BIZ UDGothic"/>
                <a:ea typeface="BIZ UDGothic"/>
                <a:cs typeface="BIZ UDGothic"/>
              </a:rPr>
              <a:t>7</a:t>
            </a:r>
          </a:p>
        </p:txBody>
      </p:sp>
      <p:sp>
        <p:nvSpPr>
          <p:cNvPr id="6" name="Oval 5"/>
          <p:cNvSpPr/>
          <p:nvPr/>
        </p:nvSpPr>
        <p:spPr>
          <a:xfrm>
            <a:off x="961948" y="2880360"/>
            <a:ext cx="362102" cy="362102"/>
          </a:xfrm>
          <a:prstGeom prst="ellipse">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ounded Rectangle 6"/>
          <p:cNvSpPr/>
          <p:nvPr/>
        </p:nvSpPr>
        <p:spPr>
          <a:xfrm>
            <a:off x="846734" y="3291840"/>
            <a:ext cx="592531" cy="510235"/>
          </a:xfrm>
          <a:prstGeom prst="roundRect">
            <a:avLst>
              <a:gd name="adj" fmla="val 45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783080" y="3063239"/>
            <a:ext cx="1645920" cy="548640"/>
          </a:xfrm>
          <a:prstGeom prst="rect">
            <a:avLst/>
          </a:prstGeom>
          <a:noFill/>
        </p:spPr>
        <p:txBody>
          <a:bodyPr wrap="square" anchor="t" lIns="0" rIns="0" tIns="0" bIns="0">
            <a:noAutofit/>
          </a:bodyPr>
          <a:lstStyle/>
          <a:p>
            <a:pPr algn="l">
              <a:lnSpc>
                <a:spcPct val="120000"/>
              </a:lnSpc>
            </a:pPr>
            <a:r>
              <a:rPr sz="2600" b="1" lang="ja-JP" altLang="en-US">
                <a:solidFill>
                  <a:srgbClr val="211A12"/>
                </a:solidFill>
                <a:latin typeface="BIZ UDGothic"/>
                <a:ea typeface="BIZ UDGothic"/>
                <a:cs typeface="BIZ UDGothic"/>
              </a:rPr>
              <a:t>守る人</a:t>
            </a:r>
          </a:p>
        </p:txBody>
      </p:sp>
      <p:sp>
        <p:nvSpPr>
          <p:cNvPr id="9" name="Right Arrow 8"/>
          <p:cNvSpPr/>
          <p:nvPr/>
        </p:nvSpPr>
        <p:spPr>
          <a:xfrm>
            <a:off x="2926080" y="2834639"/>
            <a:ext cx="6035040" cy="914400"/>
          </a:xfrm>
          <a:prstGeom prst="rightArrow">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noAutofit/>
          </a:bodyPr>
          <a:lstStyle/>
          <a:p>
            <a:pPr algn="l">
              <a:lnSpc>
                <a:spcPct val="120000"/>
              </a:lnSpc>
            </a:pPr>
            <a:r>
              <a:rPr sz="2400" b="1" lang="ja-JP" altLang="en-US">
                <a:solidFill>
                  <a:srgbClr val="FFFFFF"/>
                </a:solidFill>
                <a:latin typeface="BIZ UDGothic"/>
                <a:ea typeface="BIZ UDGothic"/>
                <a:cs typeface="BIZ UDGothic"/>
              </a:rPr>
              <a:t>新しいかぎに取りかえる</a:t>
            </a:r>
          </a:p>
        </p:txBody>
      </p:sp>
      <p:sp>
        <p:nvSpPr>
          <p:cNvPr id="10" name="Oval 9"/>
          <p:cNvSpPr/>
          <p:nvPr/>
        </p:nvSpPr>
        <p:spPr>
          <a:xfrm>
            <a:off x="961948" y="3977639"/>
            <a:ext cx="362102" cy="362102"/>
          </a:xfrm>
          <a:prstGeom prst="ellipse">
            <a:avLst/>
          </a:prstGeom>
          <a:solidFill>
            <a:srgbClr val="7A644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846734" y="4389120"/>
            <a:ext cx="592531" cy="510235"/>
          </a:xfrm>
          <a:prstGeom prst="roundRect">
            <a:avLst>
              <a:gd name="adj" fmla="val 45000"/>
            </a:avLst>
          </a:prstGeom>
          <a:solidFill>
            <a:srgbClr val="7A644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783080" y="4160520"/>
            <a:ext cx="1645920" cy="548640"/>
          </a:xfrm>
          <a:prstGeom prst="rect">
            <a:avLst/>
          </a:prstGeom>
          <a:noFill/>
        </p:spPr>
        <p:txBody>
          <a:bodyPr wrap="square" anchor="t" lIns="0" rIns="0" tIns="0" bIns="0">
            <a:noAutofit/>
          </a:bodyPr>
          <a:lstStyle/>
          <a:p>
            <a:pPr algn="l">
              <a:lnSpc>
                <a:spcPct val="120000"/>
              </a:lnSpc>
            </a:pPr>
            <a:r>
              <a:rPr sz="2600" b="1" lang="ja-JP" altLang="en-US">
                <a:solidFill>
                  <a:srgbClr val="5E4C33"/>
                </a:solidFill>
                <a:latin typeface="BIZ UDGothic"/>
                <a:ea typeface="BIZ UDGothic"/>
                <a:cs typeface="BIZ UDGothic"/>
              </a:rPr>
              <a:t>悪い人</a:t>
            </a:r>
          </a:p>
        </p:txBody>
      </p:sp>
      <p:sp>
        <p:nvSpPr>
          <p:cNvPr id="13" name="Right Arrow 12"/>
          <p:cNvSpPr/>
          <p:nvPr/>
        </p:nvSpPr>
        <p:spPr>
          <a:xfrm>
            <a:off x="2926080" y="3931920"/>
            <a:ext cx="6035040" cy="914400"/>
          </a:xfrm>
          <a:prstGeom prst="rightArrow">
            <a:avLst/>
          </a:prstGeom>
          <a:solidFill>
            <a:srgbClr val="7A644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noAutofit/>
          </a:bodyPr>
          <a:lstStyle/>
          <a:p>
            <a:pPr algn="l">
              <a:lnSpc>
                <a:spcPct val="120000"/>
              </a:lnSpc>
            </a:pPr>
            <a:r>
              <a:rPr sz="2400" b="1" lang="ja-JP" altLang="en-US">
                <a:solidFill>
                  <a:srgbClr val="FFFFFF"/>
                </a:solidFill>
                <a:latin typeface="BIZ UDGothic"/>
                <a:ea typeface="BIZ UDGothic"/>
                <a:cs typeface="BIZ UDGothic"/>
              </a:rPr>
              <a:t>弱いところをねらう</a:t>
            </a:r>
          </a:p>
        </p:txBody>
      </p:sp>
      <p:sp>
        <p:nvSpPr>
          <p:cNvPr id="14" name="Rounded Rectangle 13"/>
          <p:cNvSpPr/>
          <p:nvPr/>
        </p:nvSpPr>
        <p:spPr>
          <a:xfrm>
            <a:off x="9235440" y="2834640"/>
            <a:ext cx="2331720" cy="2011680"/>
          </a:xfrm>
          <a:prstGeom prst="roundRect">
            <a:avLst>
              <a:gd name="adj" fmla="val 12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3400" b="1" lang="ja-JP" altLang="en-US">
                <a:solidFill>
                  <a:srgbClr val="FFFFFF"/>
                </a:solidFill>
                <a:latin typeface="BIZ UDGothic"/>
                <a:ea typeface="BIZ UDGothic"/>
                <a:cs typeface="BIZ UDGothic"/>
              </a:rPr>
              <a:t>どちらが</a:t>
            </a:r>
            <a:br/>
            <a:r>
              <a:rPr sz="3400" b="1" lang="ja-JP" altLang="en-US">
                <a:solidFill>
                  <a:srgbClr val="FFFFFF"/>
                </a:solidFill>
                <a:latin typeface="BIZ UDGothic"/>
                <a:ea typeface="BIZ UDGothic"/>
                <a:cs typeface="BIZ UDGothic"/>
              </a:rPr>
              <a:t>先？</a:t>
            </a:r>
          </a:p>
        </p:txBody>
      </p:sp>
      <p:sp>
        <p:nvSpPr>
          <p:cNvPr id="15" name="Rounded Rectangle 14"/>
          <p:cNvSpPr/>
          <p:nvPr/>
        </p:nvSpPr>
        <p:spPr>
          <a:xfrm>
            <a:off x="640080" y="5120640"/>
            <a:ext cx="10911535" cy="109728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5000"/>
              </a:lnSpc>
            </a:pPr>
            <a:r>
              <a:rPr sz="2200" b="1" lang="ja-JP" altLang="en-US">
                <a:solidFill>
                  <a:srgbClr val="211A12"/>
                </a:solidFill>
                <a:latin typeface="BIZ UDGothic"/>
                <a:ea typeface="BIZ UDGothic"/>
                <a:cs typeface="BIZ UDGothic"/>
              </a:rPr>
              <a:t>今回は、新しいかぎを配る前に、ぜい弱性の話がもれてしまった</a:t>
            </a:r>
          </a:p>
          <a:p>
            <a:pPr algn="ctr">
              <a:lnSpc>
                <a:spcPct val="125000"/>
              </a:lnSpc>
            </a:pPr>
            <a:r>
              <a:rPr sz="2200" b="1" lang="ja-JP" altLang="en-US">
                <a:solidFill>
                  <a:srgbClr val="211A12"/>
                </a:solidFill>
                <a:latin typeface="BIZ UDGothic"/>
                <a:ea typeface="BIZ UDGothic"/>
                <a:cs typeface="BIZ UDGothic"/>
              </a:rPr>
              <a:t>だから、</a:t>
            </a:r>
            <a:r>
              <a:rPr sz="2200" b="1" lang="ja-JP" altLang="en-US">
                <a:solidFill>
                  <a:srgbClr val="D42B2E"/>
                </a:solidFill>
                <a:latin typeface="BIZ UDGothic"/>
                <a:ea typeface="BIZ UDGothic"/>
                <a:cs typeface="BIZ UDGothic"/>
              </a:rPr>
              <a:t>PHP をつくっている人たち</a:t>
            </a:r>
            <a:r>
              <a:rPr sz="2200" b="1" lang="ja-JP" altLang="en-US">
                <a:solidFill>
                  <a:srgbClr val="211A12"/>
                </a:solidFill>
                <a:latin typeface="BIZ UDGothic"/>
                <a:ea typeface="BIZ UDGothic"/>
                <a:cs typeface="BIZ UDGothic"/>
              </a:rPr>
              <a:t>が、新しいかぎを予定より1日早く配った</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4D6"/>
        </a:solidFill>
        <a:effectLst/>
      </p:bgPr>
    </p:bg>
    <p:spTree>
      <p:nvGrpSpPr>
        <p:cNvPr id="1" name=""/>
        <p:cNvGrpSpPr/>
        <p:nvPr/>
      </p:nvGrpSpPr>
      <p:grpSpPr/>
      <p:sp>
        <p:nvSpPr>
          <p:cNvPr id="2" name="Title 1"/>
          <p:cNvSpPr>
            <a:spLocks noGrp="1"/>
          </p:cNvSpPr>
          <p:nvPr>
            <p:ph type="title"/>
          </p:nvPr>
        </p:nvSpPr>
        <p:spPr>
          <a:xfrm>
            <a:off x="640080" y="960120"/>
            <a:ext cx="10911535" cy="806704"/>
          </a:xfrm>
        </p:spPr>
        <p:txBody>
          <a:bodyPr wrap="square" anchor="t" lIns="0" rIns="0" tIns="0" bIns="0">
            <a:noAutofit/>
          </a:bodyPr>
          <a:lstStyle/>
          <a:p>
            <a:pPr algn="l">
              <a:lnSpc>
                <a:spcPct val="115000"/>
              </a:lnSpc>
            </a:pPr>
            <a:r>
              <a:rPr sz="4400" b="1" lang="ja-JP" altLang="en-US">
                <a:solidFill>
                  <a:srgbClr val="211A12"/>
                </a:solidFill>
                <a:latin typeface="BIZ UDGothic"/>
                <a:ea typeface="BIZ UDGothic"/>
                <a:cs typeface="BIZ UDGothic"/>
              </a:rPr>
              <a:t>総理大臣が X で、よびかけた</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国からのよびかけ</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5E4C33"/>
                </a:solidFill>
                <a:latin typeface="BIZ UDGothic"/>
                <a:ea typeface="BIZ UDGothic"/>
                <a:cs typeface="BIZ UDGothic"/>
              </a:rPr>
              <a:t>出典：高市早苗 総理大臣の X 投稿（2026-10-21）、INTERNET Watch（2026-10-22）、共同通信（2026-10-22）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5E4C33"/>
                </a:solidFill>
                <a:latin typeface="BIZ UDGothic"/>
                <a:ea typeface="BIZ UDGothic"/>
                <a:cs typeface="BIZ UDGothic"/>
              </a:rPr>
              <a:t>8</a:t>
            </a:r>
          </a:p>
        </p:txBody>
      </p:sp>
      <p:sp>
        <p:nvSpPr>
          <p:cNvPr id="6" name="Rounded Rectangle 5"/>
          <p:cNvSpPr/>
          <p:nvPr/>
        </p:nvSpPr>
        <p:spPr>
          <a:xfrm>
            <a:off x="640080" y="2423160"/>
            <a:ext cx="10911535" cy="2148840"/>
          </a:xfrm>
          <a:prstGeom prst="roundRect">
            <a:avLst>
              <a:gd name="adj" fmla="val 12000"/>
            </a:avLst>
          </a:prstGeom>
          <a:solidFill>
            <a:srgbClr val="FBE2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30000"/>
              </a:lnSpc>
            </a:pPr>
            <a:r>
              <a:rPr sz="4000" b="1" lang="ja-JP" altLang="en-US">
                <a:solidFill>
                  <a:srgbClr val="211A12"/>
                </a:solidFill>
                <a:latin typeface="BIZ UDGothic"/>
                <a:ea typeface="BIZ UDGothic"/>
                <a:cs typeface="BIZ UDGothic"/>
              </a:rPr>
              <a:t>「皆様に、今夜に対応して頂きたい</a:t>
            </a:r>
            <a:br/>
            <a:r>
              <a:rPr sz="4000" b="1" lang="ja-JP" altLang="en-US">
                <a:solidFill>
                  <a:srgbClr val="211A12"/>
                </a:solidFill>
                <a:latin typeface="BIZ UDGothic"/>
                <a:ea typeface="BIZ UDGothic"/>
                <a:cs typeface="BIZ UDGothic"/>
              </a:rPr>
              <a:t>大至急のお願いです」</a:t>
            </a:r>
          </a:p>
        </p:txBody>
      </p:sp>
      <p:sp>
        <p:nvSpPr>
          <p:cNvPr id="7" name="TextBox 6"/>
          <p:cNvSpPr txBox="1"/>
          <p:nvPr/>
        </p:nvSpPr>
        <p:spPr>
          <a:xfrm>
            <a:off x="640080" y="4754880"/>
            <a:ext cx="10911535" cy="457200"/>
          </a:xfrm>
          <a:prstGeom prst="rect">
            <a:avLst/>
          </a:prstGeom>
          <a:noFill/>
        </p:spPr>
        <p:txBody>
          <a:bodyPr wrap="square" anchor="t" lIns="0" rIns="0" tIns="0" bIns="0">
            <a:noAutofit/>
          </a:bodyPr>
          <a:lstStyle/>
          <a:p>
            <a:pPr algn="l">
              <a:lnSpc>
                <a:spcPct val="120000"/>
              </a:lnSpc>
            </a:pPr>
            <a:r>
              <a:rPr sz="2200" b="0" lang="ja-JP" altLang="en-US">
                <a:solidFill>
                  <a:srgbClr val="5E4C33"/>
                </a:solidFill>
                <a:latin typeface="BIZ UDGothic"/>
                <a:ea typeface="BIZ UDGothic"/>
                <a:cs typeface="BIZ UDGothic"/>
              </a:rPr>
              <a:t>高市早苗 総理大臣の X の投稿（10月21日 夜9時55分ごろ）</a:t>
            </a:r>
          </a:p>
        </p:txBody>
      </p:sp>
      <p:sp>
        <p:nvSpPr>
          <p:cNvPr id="8" name="TextBox 7"/>
          <p:cNvSpPr txBox="1"/>
          <p:nvPr/>
        </p:nvSpPr>
        <p:spPr>
          <a:xfrm>
            <a:off x="640080" y="5349240"/>
            <a:ext cx="10911535" cy="822960"/>
          </a:xfrm>
          <a:prstGeom prst="rect">
            <a:avLst/>
          </a:prstGeom>
          <a:noFill/>
        </p:spPr>
        <p:txBody>
          <a:bodyPr wrap="square" anchor="t" lIns="0" rIns="0" tIns="0" bIns="0">
            <a:noAutofit/>
          </a:bodyPr>
          <a:lstStyle/>
          <a:p>
            <a:pPr algn="l">
              <a:lnSpc>
                <a:spcPct val="120000"/>
              </a:lnSpc>
            </a:pPr>
            <a:r>
              <a:rPr sz="2600" b="1" lang="ja-JP" altLang="en-US">
                <a:solidFill>
                  <a:srgbClr val="211A12"/>
                </a:solidFill>
                <a:latin typeface="BIZ UDGothic"/>
                <a:ea typeface="BIZ UDGothic"/>
                <a:cs typeface="BIZ UDGothic"/>
              </a:rPr>
              <a:t>よびかけた相手：サイトを動かしている会社や人たち</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4D6"/>
        </a:solidFill>
        <a:effectLst/>
      </p:bgPr>
    </p:bg>
    <p:spTree>
      <p:nvGrpSpPr>
        <p:cNvPr id="1" name=""/>
        <p:cNvGrpSpPr/>
        <p:nvPr/>
      </p:nvGrpSpPr>
      <p:grpSpPr/>
      <p:sp>
        <p:nvSpPr>
          <p:cNvPr id="2" name="Title 1"/>
          <p:cNvSpPr>
            <a:spLocks noGrp="1"/>
          </p:cNvSpPr>
          <p:nvPr>
            <p:ph type="title"/>
          </p:nvPr>
        </p:nvSpPr>
        <p:spPr>
          <a:xfrm>
            <a:off x="640080" y="960120"/>
            <a:ext cx="10911535" cy="1521968"/>
          </a:xfrm>
        </p:spPr>
        <p:txBody>
          <a:bodyPr wrap="square" anchor="t" lIns="0" rIns="0" tIns="0" bIns="0">
            <a:noAutofit/>
          </a:bodyPr>
          <a:lstStyle/>
          <a:p>
            <a:pPr algn="l">
              <a:lnSpc>
                <a:spcPct val="115000"/>
              </a:lnSpc>
            </a:pPr>
            <a:r>
              <a:rPr sz="4400" b="1" lang="ja-JP" altLang="en-US">
                <a:solidFill>
                  <a:srgbClr val="211A12"/>
                </a:solidFill>
                <a:latin typeface="BIZ UDGothic"/>
                <a:ea typeface="BIZ UDGothic"/>
                <a:cs typeface="BIZ UDGothic"/>
              </a:rPr>
              <a:t>お店を閉めたのは、</a:t>
            </a:r>
            <a:br/>
            <a:r>
              <a:rPr sz="4400" b="1" lang="ja-JP" altLang="en-US">
                <a:solidFill>
                  <a:srgbClr val="211A12"/>
                </a:solidFill>
                <a:latin typeface="BIZ UDGothic"/>
                <a:ea typeface="BIZ UDGothic"/>
                <a:cs typeface="BIZ UDGothic"/>
              </a:rPr>
              <a:t>悪いこと？</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考えてみよう</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5E4C33"/>
                </a:solidFill>
                <a:latin typeface="BIZ UDGothic"/>
                <a:ea typeface="BIZ UDGothic"/>
                <a:cs typeface="BIZ UDGothic"/>
              </a:rPr>
              <a:t>出典：IPA「PHPの脆弱性対策について」（2026-10-22 掲載、10-27 更新）、国家サイバー統括室の X 投稿（2026-10-21）</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5E4C33"/>
                </a:solidFill>
                <a:latin typeface="BIZ UDGothic"/>
                <a:ea typeface="BIZ UDGothic"/>
                <a:cs typeface="BIZ UDGothic"/>
              </a:rPr>
              <a:t>9</a:t>
            </a:r>
          </a:p>
        </p:txBody>
      </p:sp>
      <p:sp>
        <p:nvSpPr>
          <p:cNvPr id="6" name="Isosceles Triangle 5"/>
          <p:cNvSpPr/>
          <p:nvPr/>
        </p:nvSpPr>
        <p:spPr>
          <a:xfrm>
            <a:off x="841248" y="3017520"/>
            <a:ext cx="2889504" cy="704088"/>
          </a:xfrm>
          <a:prstGeom prst="triangle">
            <a:avLst/>
          </a:prstGeom>
          <a:solidFill>
            <a:srgbClr val="D9A6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914400" y="3721608"/>
            <a:ext cx="2743200" cy="1810512"/>
          </a:xfrm>
          <a:prstGeom prst="rect">
            <a:avLst/>
          </a:prstGeom>
          <a:solidFill>
            <a:srgbClr val="FBE2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p>
        </p:txBody>
      </p:sp>
      <p:sp>
        <p:nvSpPr>
          <p:cNvPr id="8" name="TextBox 7"/>
          <p:cNvSpPr txBox="1"/>
          <p:nvPr/>
        </p:nvSpPr>
        <p:spPr>
          <a:xfrm>
            <a:off x="914400" y="3831336"/>
            <a:ext cx="2743200" cy="457200"/>
          </a:xfrm>
          <a:prstGeom prst="rect">
            <a:avLst/>
          </a:prstGeom>
          <a:noFill/>
        </p:spPr>
        <p:txBody>
          <a:bodyPr wrap="square" anchor="t" lIns="0" rIns="0" tIns="0" bIns="0">
            <a:noAutofit/>
          </a:bodyPr>
          <a:lstStyle/>
          <a:p>
            <a:pPr algn="ctr">
              <a:lnSpc>
                <a:spcPct val="120000"/>
              </a:lnSpc>
            </a:pPr>
            <a:r>
              <a:rPr sz="2400" b="1" lang="ja-JP" altLang="en-US">
                <a:solidFill>
                  <a:srgbClr val="211A12"/>
                </a:solidFill>
                <a:latin typeface="BIZ UDGothic"/>
                <a:ea typeface="BIZ UDGothic"/>
                <a:cs typeface="BIZ UDGothic"/>
              </a:rPr>
              <a:t>お店</a:t>
            </a:r>
          </a:p>
        </p:txBody>
      </p:sp>
      <p:sp>
        <p:nvSpPr>
          <p:cNvPr id="9" name="Rectangle 8"/>
          <p:cNvSpPr/>
          <p:nvPr/>
        </p:nvSpPr>
        <p:spPr>
          <a:xfrm>
            <a:off x="1819656" y="4626864"/>
            <a:ext cx="932688" cy="905256"/>
          </a:xfrm>
          <a:prstGeom prst="rect">
            <a:avLst/>
          </a:prstGeom>
          <a:solidFill>
            <a:srgbClr val="FFFFFF"/>
          </a:solidFill>
          <a:ln w="19050">
            <a:solidFill>
              <a:srgbClr val="C8965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ounded Rectangle 9"/>
          <p:cNvSpPr/>
          <p:nvPr/>
        </p:nvSpPr>
        <p:spPr>
          <a:xfrm>
            <a:off x="1097280" y="4343400"/>
            <a:ext cx="2377440" cy="731520"/>
          </a:xfrm>
          <a:prstGeom prst="roundRect">
            <a:avLst>
              <a:gd name="adj" fmla="val 2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1900" b="1" lang="ja-JP" altLang="en-US">
                <a:solidFill>
                  <a:srgbClr val="FFFFFF"/>
                </a:solidFill>
                <a:latin typeface="BIZ UDGothic"/>
                <a:ea typeface="BIZ UDGothic"/>
                <a:cs typeface="BIZ UDGothic"/>
              </a:rPr>
              <a:t>かぎを</a:t>
            </a:r>
            <a:br/>
            <a:r>
              <a:rPr sz="1900" b="1" lang="ja-JP" altLang="en-US">
                <a:solidFill>
                  <a:srgbClr val="FFFFFF"/>
                </a:solidFill>
                <a:latin typeface="BIZ UDGothic"/>
                <a:ea typeface="BIZ UDGothic"/>
                <a:cs typeface="BIZ UDGothic"/>
              </a:rPr>
              <a:t>取りかえ中</a:t>
            </a:r>
          </a:p>
        </p:txBody>
      </p:sp>
      <p:sp>
        <p:nvSpPr>
          <p:cNvPr id="11" name="Right Arrow 10"/>
          <p:cNvSpPr/>
          <p:nvPr/>
        </p:nvSpPr>
        <p:spPr>
          <a:xfrm>
            <a:off x="4206240" y="3931920"/>
            <a:ext cx="822960" cy="594360"/>
          </a:xfrm>
          <a:prstGeom prst="rightArrow">
            <a:avLst/>
          </a:prstGeom>
          <a:solidFill>
            <a:srgbClr val="D9A6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Isosceles Triangle 11"/>
          <p:cNvSpPr/>
          <p:nvPr/>
        </p:nvSpPr>
        <p:spPr>
          <a:xfrm>
            <a:off x="5276088" y="3017520"/>
            <a:ext cx="2889504" cy="704088"/>
          </a:xfrm>
          <a:prstGeom prst="triangle">
            <a:avLst/>
          </a:prstGeom>
          <a:solidFill>
            <a:srgbClr val="D9A6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5349240" y="3721608"/>
            <a:ext cx="2743200" cy="1810512"/>
          </a:xfrm>
          <a:prstGeom prst="rect">
            <a:avLst/>
          </a:prstGeom>
          <a:solidFill>
            <a:srgbClr val="FBE2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p>
        </p:txBody>
      </p:sp>
      <p:sp>
        <p:nvSpPr>
          <p:cNvPr id="14" name="TextBox 13"/>
          <p:cNvSpPr txBox="1"/>
          <p:nvPr/>
        </p:nvSpPr>
        <p:spPr>
          <a:xfrm>
            <a:off x="5349240" y="3831336"/>
            <a:ext cx="2743200" cy="457200"/>
          </a:xfrm>
          <a:prstGeom prst="rect">
            <a:avLst/>
          </a:prstGeom>
          <a:noFill/>
        </p:spPr>
        <p:txBody>
          <a:bodyPr wrap="square" anchor="t" lIns="0" rIns="0" tIns="0" bIns="0">
            <a:noAutofit/>
          </a:bodyPr>
          <a:lstStyle/>
          <a:p>
            <a:pPr algn="ctr">
              <a:lnSpc>
                <a:spcPct val="120000"/>
              </a:lnSpc>
            </a:pPr>
            <a:r>
              <a:rPr sz="2400" b="1" lang="ja-JP" altLang="en-US">
                <a:solidFill>
                  <a:srgbClr val="211A12"/>
                </a:solidFill>
                <a:latin typeface="BIZ UDGothic"/>
                <a:ea typeface="BIZ UDGothic"/>
                <a:cs typeface="BIZ UDGothic"/>
              </a:rPr>
              <a:t>お店</a:t>
            </a:r>
          </a:p>
        </p:txBody>
      </p:sp>
      <p:sp>
        <p:nvSpPr>
          <p:cNvPr id="15" name="Rectangle 14"/>
          <p:cNvSpPr/>
          <p:nvPr/>
        </p:nvSpPr>
        <p:spPr>
          <a:xfrm>
            <a:off x="6254496" y="4626864"/>
            <a:ext cx="932688" cy="905256"/>
          </a:xfrm>
          <a:prstGeom prst="rect">
            <a:avLst/>
          </a:prstGeom>
          <a:solidFill>
            <a:srgbClr val="FFFFFF"/>
          </a:solidFill>
          <a:ln w="19050">
            <a:solidFill>
              <a:srgbClr val="C8965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ounded Rectangle 15"/>
          <p:cNvSpPr/>
          <p:nvPr/>
        </p:nvSpPr>
        <p:spPr>
          <a:xfrm>
            <a:off x="6634886" y="4853177"/>
            <a:ext cx="171907" cy="210311"/>
          </a:xfrm>
          <a:prstGeom prst="roundRect">
            <a:avLst>
              <a:gd name="adj" fmla="val 50000"/>
            </a:avLst>
          </a:prstGeom>
          <a:noFill/>
          <a:ln w="35560">
            <a:solidFill>
              <a:srgbClr val="2B201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6574536" y="4990338"/>
            <a:ext cx="292608" cy="228600"/>
          </a:xfrm>
          <a:prstGeom prst="roundRect">
            <a:avLst>
              <a:gd name="adj" fmla="val 14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Oval 17"/>
          <p:cNvSpPr/>
          <p:nvPr/>
        </p:nvSpPr>
        <p:spPr>
          <a:xfrm>
            <a:off x="6697065" y="5052517"/>
            <a:ext cx="47548" cy="475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6711696" y="5081777"/>
            <a:ext cx="18288" cy="6949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8412480" y="3063240"/>
            <a:ext cx="3200400" cy="2377440"/>
          </a:xfrm>
          <a:prstGeom prst="rect">
            <a:avLst/>
          </a:prstGeom>
          <a:noFill/>
        </p:spPr>
        <p:txBody>
          <a:bodyPr wrap="square" anchor="t" lIns="0" rIns="0" tIns="0" bIns="0">
            <a:noAutofit/>
          </a:bodyPr>
          <a:lstStyle/>
          <a:p>
            <a:pPr algn="l">
              <a:lnSpc>
                <a:spcPct val="160000"/>
              </a:lnSpc>
            </a:pPr>
            <a:r>
              <a:rPr sz="2800" b="1" lang="ja-JP" altLang="en-US">
                <a:solidFill>
                  <a:srgbClr val="211A12"/>
                </a:solidFill>
                <a:latin typeface="BIZ UDGothic"/>
                <a:ea typeface="BIZ UDGothic"/>
                <a:cs typeface="BIZ UDGothic"/>
              </a:rPr>
              <a:t>守るため？</a:t>
            </a:r>
          </a:p>
          <a:p>
            <a:pPr algn="l">
              <a:lnSpc>
                <a:spcPct val="160000"/>
              </a:lnSpc>
            </a:pPr>
            <a:r>
              <a:rPr sz="2800" b="1" lang="ja-JP" altLang="en-US">
                <a:solidFill>
                  <a:srgbClr val="211A12"/>
                </a:solidFill>
                <a:latin typeface="BIZ UDGothic"/>
                <a:ea typeface="BIZ UDGothic"/>
                <a:cs typeface="BIZ UDGothic"/>
              </a:rPr>
              <a:t>こまる人もいる？</a:t>
            </a:r>
          </a:p>
        </p:txBody>
      </p:sp>
      <p:sp>
        <p:nvSpPr>
          <p:cNvPr id="21" name="Rounded Rectangle 20"/>
          <p:cNvSpPr/>
          <p:nvPr/>
        </p:nvSpPr>
        <p:spPr>
          <a:xfrm>
            <a:off x="640080" y="5669280"/>
            <a:ext cx="10911535" cy="59436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100" b="1" lang="ja-JP" altLang="en-US">
                <a:solidFill>
                  <a:srgbClr val="211A12"/>
                </a:solidFill>
                <a:latin typeface="BIZ UDGothic"/>
                <a:ea typeface="BIZ UDGothic"/>
                <a:cs typeface="BIZ UDGothic"/>
              </a:rPr>
              <a:t>今のところ、日本で被害の知らせはない（IPA、10月27日）</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4D6"/>
        </a:solidFill>
        <a:effectLst/>
      </p:bgPr>
    </p:bg>
    <p:spTree>
      <p:nvGrpSpPr>
        <p:cNvPr id="1" name=""/>
        <p:cNvGrpSpPr/>
        <p:nvPr/>
      </p:nvGrpSpPr>
      <p:grpSpPr/>
      <p:sp>
        <p:nvSpPr>
          <p:cNvPr id="2" name="Title 1"/>
          <p:cNvSpPr>
            <a:spLocks noGrp="1"/>
          </p:cNvSpPr>
          <p:nvPr>
            <p:ph type="title"/>
          </p:nvPr>
        </p:nvSpPr>
        <p:spPr>
          <a:xfrm>
            <a:off x="640080" y="960120"/>
            <a:ext cx="10911535" cy="1456944"/>
          </a:xfrm>
        </p:spPr>
        <p:txBody>
          <a:bodyPr wrap="square" anchor="t" lIns="0" rIns="0" tIns="0" bIns="0">
            <a:noAutofit/>
          </a:bodyPr>
          <a:lstStyle/>
          <a:p>
            <a:pPr algn="l">
              <a:lnSpc>
                <a:spcPct val="115000"/>
              </a:lnSpc>
            </a:pPr>
            <a:r>
              <a:rPr sz="4200" b="1" lang="ja-JP" altLang="en-US">
                <a:solidFill>
                  <a:srgbClr val="211A12"/>
                </a:solidFill>
                <a:latin typeface="BIZ UDGothic"/>
                <a:ea typeface="BIZ UDGothic"/>
                <a:cs typeface="BIZ UDGothic"/>
              </a:rPr>
              <a:t>アップデートの知らせが出たら、</a:t>
            </a:r>
            <a:br/>
            <a:r>
              <a:rPr sz="4200" b="1" lang="ja-JP" altLang="en-US">
                <a:solidFill>
                  <a:srgbClr val="211A12"/>
                </a:solidFill>
                <a:latin typeface="BIZ UDGothic"/>
                <a:ea typeface="BIZ UDGothic"/>
                <a:cs typeface="BIZ UDGothic"/>
              </a:rPr>
              <a:t>押す前に大人に見せる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わたしたちの身の回りでも：アップデート＝新しいかぎに取りかえること</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5E4C33"/>
                </a:solidFill>
                <a:latin typeface="BIZ UDGothic"/>
                <a:ea typeface="BIZ UDGothic"/>
                <a:cs typeface="BIZ UDGothic"/>
              </a:rPr>
              <a:t>参考：文部科学省「教育情報セキュリティポリシーに関するガイドライン」（令和7年3月）、ギズモード・ジャパン（2026-10-22）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5E4C33"/>
                </a:solidFill>
                <a:latin typeface="BIZ UDGothic"/>
                <a:ea typeface="BIZ UDGothic"/>
                <a:cs typeface="BIZ UDGothic"/>
              </a:rPr>
              <a:t>10</a:t>
            </a:r>
          </a:p>
        </p:txBody>
      </p:sp>
      <p:sp>
        <p:nvSpPr>
          <p:cNvPr id="6" name="Rounded Rectangle 5"/>
          <p:cNvSpPr/>
          <p:nvPr/>
        </p:nvSpPr>
        <p:spPr>
          <a:xfrm>
            <a:off x="640080" y="2743200"/>
            <a:ext cx="5227167" cy="731520"/>
          </a:xfrm>
          <a:prstGeom prst="roundRect">
            <a:avLst>
              <a:gd name="adj" fmla="val 12000"/>
            </a:avLst>
          </a:prstGeom>
          <a:solidFill>
            <a:srgbClr val="2B201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知らせは、いろいろな所に出る</a:t>
            </a:r>
          </a:p>
        </p:txBody>
      </p:sp>
      <p:sp>
        <p:nvSpPr>
          <p:cNvPr id="7" name="Rounded Rectangle 6"/>
          <p:cNvSpPr/>
          <p:nvPr/>
        </p:nvSpPr>
        <p:spPr>
          <a:xfrm>
            <a:off x="640080" y="3611880"/>
            <a:ext cx="5227167" cy="24231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960119" y="3749039"/>
            <a:ext cx="4724247" cy="2240280"/>
          </a:xfrm>
          <a:prstGeom prst="rect">
            <a:avLst/>
          </a:prstGeom>
          <a:noFill/>
        </p:spPr>
        <p:txBody>
          <a:bodyPr wrap="square" anchor="t" lIns="0" rIns="0" tIns="0" bIns="0">
            <a:noAutofit/>
          </a:bodyPr>
          <a:lstStyle/>
          <a:p>
            <a:pPr algn="l">
              <a:lnSpc>
                <a:spcPct val="120000"/>
              </a:lnSpc>
              <a:spcAft>
                <a:spcPts val="600"/>
              </a:spcAft>
            </a:pPr>
            <a:r>
              <a:rPr sz="2200" b="0" lang="ja-JP" altLang="en-US">
                <a:solidFill>
                  <a:srgbClr val="211A12"/>
                </a:solidFill>
                <a:latin typeface="BIZ UDGothic"/>
                <a:ea typeface="BIZ UDGothic"/>
                <a:cs typeface="BIZ UDGothic"/>
              </a:rPr>
              <a:t>・設定の中に出る</a:t>
            </a:r>
          </a:p>
          <a:p>
            <a:pPr algn="l">
              <a:lnSpc>
                <a:spcPct val="120000"/>
              </a:lnSpc>
              <a:spcAft>
                <a:spcPts val="600"/>
              </a:spcAft>
            </a:pPr>
            <a:r>
              <a:rPr sz="2200" b="0" lang="ja-JP" altLang="en-US">
                <a:solidFill>
                  <a:srgbClr val="211A12"/>
                </a:solidFill>
                <a:latin typeface="BIZ UDGothic"/>
                <a:ea typeface="BIZ UDGothic"/>
                <a:cs typeface="BIZ UDGothic"/>
              </a:rPr>
              <a:t>・アプリのストアに出る</a:t>
            </a:r>
          </a:p>
          <a:p>
            <a:pPr algn="l">
              <a:lnSpc>
                <a:spcPct val="120000"/>
              </a:lnSpc>
              <a:spcAft>
                <a:spcPts val="600"/>
              </a:spcAft>
            </a:pPr>
            <a:r>
              <a:rPr sz="2200" b="0" lang="ja-JP" altLang="en-US">
                <a:solidFill>
                  <a:srgbClr val="211A12"/>
                </a:solidFill>
                <a:latin typeface="BIZ UDGothic"/>
                <a:ea typeface="BIZ UDGothic"/>
                <a:cs typeface="BIZ UDGothic"/>
              </a:rPr>
              <a:t>・ゲームを開いたときにも出る</a:t>
            </a:r>
          </a:p>
          <a:p>
            <a:pPr algn="l">
              <a:lnSpc>
                <a:spcPct val="120000"/>
              </a:lnSpc>
              <a:spcAft>
                <a:spcPts val="600"/>
              </a:spcAft>
            </a:pPr>
            <a:r>
              <a:rPr sz="2200" b="0" lang="ja-JP" altLang="en-US">
                <a:solidFill>
                  <a:srgbClr val="211A12"/>
                </a:solidFill>
                <a:latin typeface="BIZ UDGothic"/>
                <a:ea typeface="BIZ UDGothic"/>
                <a:cs typeface="BIZ UDGothic"/>
              </a:rPr>
              <a:t>・</a:t>
            </a:r>
            <a:r>
              <a:rPr sz="2200" b="1" lang="ja-JP" altLang="en-US">
                <a:solidFill>
                  <a:srgbClr val="D42B2E"/>
                </a:solidFill>
                <a:latin typeface="BIZ UDGothic"/>
                <a:ea typeface="BIZ UDGothic"/>
                <a:cs typeface="BIZ UDGothic"/>
              </a:rPr>
              <a:t>にせもの</a:t>
            </a:r>
            <a:r>
              <a:rPr sz="2200" b="0" lang="ja-JP" altLang="en-US">
                <a:solidFill>
                  <a:srgbClr val="211A12"/>
                </a:solidFill>
                <a:latin typeface="BIZ UDGothic"/>
                <a:ea typeface="BIZ UDGothic"/>
                <a:cs typeface="BIZ UDGothic"/>
              </a:rPr>
              <a:t>もある</a:t>
            </a:r>
          </a:p>
        </p:txBody>
      </p:sp>
      <p:sp>
        <p:nvSpPr>
          <p:cNvPr id="9" name="Rounded Rectangle 8"/>
          <p:cNvSpPr/>
          <p:nvPr/>
        </p:nvSpPr>
        <p:spPr>
          <a:xfrm>
            <a:off x="6324447" y="2743200"/>
            <a:ext cx="5227167" cy="731520"/>
          </a:xfrm>
          <a:prstGeom prst="roundRect">
            <a:avLst>
              <a:gd name="adj" fmla="val 12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だから</a:t>
            </a:r>
          </a:p>
        </p:txBody>
      </p:sp>
      <p:sp>
        <p:nvSpPr>
          <p:cNvPr id="10" name="Rounded Rectangle 9"/>
          <p:cNvSpPr/>
          <p:nvPr/>
        </p:nvSpPr>
        <p:spPr>
          <a:xfrm>
            <a:off x="6324447" y="3611880"/>
            <a:ext cx="5227167" cy="24231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6644487" y="3749039"/>
            <a:ext cx="4724247" cy="2240280"/>
          </a:xfrm>
          <a:prstGeom prst="rect">
            <a:avLst/>
          </a:prstGeom>
          <a:noFill/>
        </p:spPr>
        <p:txBody>
          <a:bodyPr wrap="square" anchor="t" lIns="0" rIns="0" tIns="0" bIns="0">
            <a:noAutofit/>
          </a:bodyPr>
          <a:lstStyle/>
          <a:p>
            <a:pPr algn="l">
              <a:lnSpc>
                <a:spcPct val="120000"/>
              </a:lnSpc>
              <a:spcAft>
                <a:spcPts val="600"/>
              </a:spcAft>
            </a:pPr>
            <a:r>
              <a:rPr sz="2200" b="0" lang="ja-JP" altLang="en-US">
                <a:solidFill>
                  <a:srgbClr val="211A12"/>
                </a:solidFill>
                <a:latin typeface="BIZ UDGothic"/>
                <a:ea typeface="BIZ UDGothic"/>
                <a:cs typeface="BIZ UDGothic"/>
              </a:rPr>
              <a:t>・どこに出たかで決めない</a:t>
            </a:r>
          </a:p>
          <a:p>
            <a:pPr algn="l">
              <a:lnSpc>
                <a:spcPct val="120000"/>
              </a:lnSpc>
              <a:spcAft>
                <a:spcPts val="600"/>
              </a:spcAft>
            </a:pPr>
            <a:r>
              <a:rPr sz="2200" b="0" lang="ja-JP" altLang="en-US">
                <a:solidFill>
                  <a:srgbClr val="211A12"/>
                </a:solidFill>
                <a:latin typeface="BIZ UDGothic"/>
                <a:ea typeface="BIZ UDGothic"/>
                <a:cs typeface="BIZ UDGothic"/>
              </a:rPr>
              <a:t>・押す前に、おうちの人に見せる</a:t>
            </a:r>
          </a:p>
          <a:p>
            <a:pPr algn="l">
              <a:lnSpc>
                <a:spcPct val="120000"/>
              </a:lnSpc>
              <a:spcAft>
                <a:spcPts val="600"/>
              </a:spcAft>
            </a:pPr>
            <a:r>
              <a:rPr sz="2200" b="0" lang="ja-JP" altLang="en-US">
                <a:solidFill>
                  <a:srgbClr val="211A12"/>
                </a:solidFill>
                <a:latin typeface="BIZ UDGothic"/>
                <a:ea typeface="BIZ UDGothic"/>
                <a:cs typeface="BIZ UDGothic"/>
              </a:rPr>
              <a:t>・学校のタブレットは、先生に言う</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4D6"/>
        </a:solidFill>
        <a:effectLst/>
      </p:bgPr>
    </p:bg>
    <p:spTree>
      <p:nvGrpSpPr>
        <p:cNvPr id="1" name=""/>
        <p:cNvGrpSpPr/>
        <p:nvPr/>
      </p:nvGrpSpPr>
      <p:grpSpPr/>
      <p:sp>
        <p:nvSpPr>
          <p:cNvPr id="2" name="Title 1"/>
          <p:cNvSpPr>
            <a:spLocks noGrp="1"/>
          </p:cNvSpPr>
          <p:nvPr>
            <p:ph type="title"/>
          </p:nvPr>
        </p:nvSpPr>
        <p:spPr>
          <a:xfrm>
            <a:off x="640080" y="960120"/>
            <a:ext cx="10911535" cy="806704"/>
          </a:xfrm>
        </p:spPr>
        <p:txBody>
          <a:bodyPr wrap="square" anchor="t" lIns="0" rIns="0" tIns="0" bIns="0">
            <a:noAutofit/>
          </a:bodyPr>
          <a:lstStyle/>
          <a:p>
            <a:pPr algn="l">
              <a:lnSpc>
                <a:spcPct val="115000"/>
              </a:lnSpc>
            </a:pPr>
            <a:r>
              <a:rPr sz="4400" b="1" lang="ja-JP" altLang="en-US">
                <a:solidFill>
                  <a:srgbClr val="211A12"/>
                </a:solidFill>
                <a:latin typeface="BIZ UDGothic"/>
                <a:ea typeface="BIZ UDGothic"/>
                <a:cs typeface="BIZ UDGothic"/>
              </a:rPr>
              <a:t>今日から、わたしにできる3つのこと</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自分にできること</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5E4C33"/>
                </a:solidFill>
                <a:latin typeface="BIZ UDGothic"/>
                <a:ea typeface="BIZ UDGothic"/>
                <a:cs typeface="BIZ UDGothic"/>
              </a:rPr>
              <a:t>11</a:t>
            </a:r>
          </a:p>
        </p:txBody>
      </p:sp>
      <p:sp>
        <p:nvSpPr>
          <p:cNvPr id="5" name="Rounded Rectangle 4"/>
          <p:cNvSpPr/>
          <p:nvPr/>
        </p:nvSpPr>
        <p:spPr>
          <a:xfrm>
            <a:off x="640080" y="2148840"/>
            <a:ext cx="3364992" cy="416052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845819" y="2354580"/>
            <a:ext cx="685800" cy="68580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800" b="1" lang="ja-JP" altLang="en-US">
                <a:solidFill>
                  <a:srgbClr val="FFFFFF"/>
                </a:solidFill>
                <a:latin typeface="BIZ UDGothic"/>
                <a:ea typeface="BIZ UDGothic"/>
                <a:cs typeface="BIZ UDGothic"/>
              </a:rPr>
              <a:t>1</a:t>
            </a:r>
          </a:p>
        </p:txBody>
      </p:sp>
      <p:sp>
        <p:nvSpPr>
          <p:cNvPr id="7" name="TextBox 6"/>
          <p:cNvSpPr txBox="1"/>
          <p:nvPr/>
        </p:nvSpPr>
        <p:spPr>
          <a:xfrm>
            <a:off x="914400" y="3154680"/>
            <a:ext cx="2907792" cy="1417320"/>
          </a:xfrm>
          <a:prstGeom prst="rect">
            <a:avLst/>
          </a:prstGeom>
          <a:noFill/>
        </p:spPr>
        <p:txBody>
          <a:bodyPr wrap="square" anchor="t" lIns="0" rIns="0" tIns="0" bIns="0">
            <a:noAutofit/>
          </a:bodyPr>
          <a:lstStyle/>
          <a:p>
            <a:pPr algn="l">
              <a:lnSpc>
                <a:spcPct val="120000"/>
              </a:lnSpc>
            </a:pPr>
            <a:r>
              <a:rPr sz="2600" b="1" lang="ja-JP" altLang="en-US">
                <a:solidFill>
                  <a:srgbClr val="211A12"/>
                </a:solidFill>
                <a:latin typeface="BIZ UDGothic"/>
                <a:ea typeface="BIZ UDGothic"/>
                <a:cs typeface="BIZ UDGothic"/>
              </a:rPr>
              <a:t>アップデートは</a:t>
            </a:r>
            <a:br/>
            <a:r>
              <a:rPr sz="2600" b="1" lang="ja-JP" altLang="en-US">
                <a:solidFill>
                  <a:srgbClr val="211A12"/>
                </a:solidFill>
                <a:latin typeface="BIZ UDGothic"/>
                <a:ea typeface="BIZ UDGothic"/>
                <a:cs typeface="BIZ UDGothic"/>
              </a:rPr>
              <a:t>大切</a:t>
            </a:r>
          </a:p>
        </p:txBody>
      </p:sp>
      <p:sp>
        <p:nvSpPr>
          <p:cNvPr id="8" name="TextBox 7"/>
          <p:cNvSpPr txBox="1"/>
          <p:nvPr/>
        </p:nvSpPr>
        <p:spPr>
          <a:xfrm>
            <a:off x="914400" y="4754880"/>
            <a:ext cx="2953512" cy="1371600"/>
          </a:xfrm>
          <a:prstGeom prst="rect">
            <a:avLst/>
          </a:prstGeom>
          <a:noFill/>
        </p:spPr>
        <p:txBody>
          <a:bodyPr wrap="square" anchor="t" lIns="0" rIns="0" tIns="0" bIns="0">
            <a:noAutofit/>
          </a:bodyPr>
          <a:lstStyle/>
          <a:p>
            <a:pPr algn="l">
              <a:lnSpc>
                <a:spcPct val="115000"/>
              </a:lnSpc>
            </a:pPr>
            <a:r>
              <a:rPr sz="2000" b="0" lang="ja-JP" altLang="en-US">
                <a:solidFill>
                  <a:srgbClr val="5E4C33"/>
                </a:solidFill>
                <a:latin typeface="BIZ UDGothic"/>
                <a:ea typeface="BIZ UDGothic"/>
                <a:cs typeface="BIZ UDGothic"/>
              </a:rPr>
              <a:t>押す前に、</a:t>
            </a:r>
            <a:br/>
            <a:r>
              <a:rPr sz="2000" b="0" lang="ja-JP" altLang="en-US">
                <a:solidFill>
                  <a:srgbClr val="5E4C33"/>
                </a:solidFill>
                <a:latin typeface="BIZ UDGothic"/>
                <a:ea typeface="BIZ UDGothic"/>
                <a:cs typeface="BIZ UDGothic"/>
              </a:rPr>
              <a:t>おうちの人に見せて</a:t>
            </a:r>
            <a:br/>
            <a:r>
              <a:rPr sz="2000" b="0" lang="ja-JP" altLang="en-US">
                <a:solidFill>
                  <a:srgbClr val="5E4C33"/>
                </a:solidFill>
                <a:latin typeface="BIZ UDGothic"/>
                <a:ea typeface="BIZ UDGothic"/>
                <a:cs typeface="BIZ UDGothic"/>
              </a:rPr>
              <a:t>からにしよう。</a:t>
            </a:r>
            <a:br/>
            <a:r>
              <a:rPr sz="2000" b="0" lang="ja-JP" altLang="en-US">
                <a:solidFill>
                  <a:srgbClr val="5E4C33"/>
                </a:solidFill>
                <a:latin typeface="BIZ UDGothic"/>
                <a:ea typeface="BIZ UDGothic"/>
                <a:cs typeface="BIZ UDGothic"/>
              </a:rPr>
              <a:t>学校のは先生に。</a:t>
            </a:r>
          </a:p>
        </p:txBody>
      </p:sp>
      <p:sp>
        <p:nvSpPr>
          <p:cNvPr id="9" name="Rounded Rectangle 8"/>
          <p:cNvSpPr/>
          <p:nvPr/>
        </p:nvSpPr>
        <p:spPr>
          <a:xfrm>
            <a:off x="4416552" y="2148840"/>
            <a:ext cx="3364992" cy="416052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4622292" y="2354580"/>
            <a:ext cx="685800" cy="68580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800" b="1" lang="ja-JP" altLang="en-US">
                <a:solidFill>
                  <a:srgbClr val="FFFFFF"/>
                </a:solidFill>
                <a:latin typeface="BIZ UDGothic"/>
                <a:ea typeface="BIZ UDGothic"/>
                <a:cs typeface="BIZ UDGothic"/>
              </a:rPr>
              <a:t>2</a:t>
            </a:r>
          </a:p>
        </p:txBody>
      </p:sp>
      <p:sp>
        <p:nvSpPr>
          <p:cNvPr id="11" name="TextBox 10"/>
          <p:cNvSpPr txBox="1"/>
          <p:nvPr/>
        </p:nvSpPr>
        <p:spPr>
          <a:xfrm>
            <a:off x="4690872" y="3154680"/>
            <a:ext cx="2907792" cy="1417320"/>
          </a:xfrm>
          <a:prstGeom prst="rect">
            <a:avLst/>
          </a:prstGeom>
          <a:noFill/>
        </p:spPr>
        <p:txBody>
          <a:bodyPr wrap="square" anchor="t" lIns="0" rIns="0" tIns="0" bIns="0">
            <a:noAutofit/>
          </a:bodyPr>
          <a:lstStyle/>
          <a:p>
            <a:pPr algn="l">
              <a:lnSpc>
                <a:spcPct val="120000"/>
              </a:lnSpc>
            </a:pPr>
            <a:r>
              <a:rPr sz="2600" b="1" lang="ja-JP" altLang="en-US">
                <a:solidFill>
                  <a:srgbClr val="211A12"/>
                </a:solidFill>
                <a:latin typeface="BIZ UDGothic"/>
                <a:ea typeface="BIZ UDGothic"/>
                <a:cs typeface="BIZ UDGothic"/>
              </a:rPr>
              <a:t>知らないリンクは</a:t>
            </a:r>
            <a:br/>
            <a:r>
              <a:rPr sz="2600" b="1" lang="ja-JP" altLang="en-US">
                <a:solidFill>
                  <a:srgbClr val="211A12"/>
                </a:solidFill>
                <a:latin typeface="BIZ UDGothic"/>
                <a:ea typeface="BIZ UDGothic"/>
                <a:cs typeface="BIZ UDGothic"/>
              </a:rPr>
              <a:t>開かない</a:t>
            </a:r>
          </a:p>
        </p:txBody>
      </p:sp>
      <p:sp>
        <p:nvSpPr>
          <p:cNvPr id="12" name="TextBox 11"/>
          <p:cNvSpPr txBox="1"/>
          <p:nvPr/>
        </p:nvSpPr>
        <p:spPr>
          <a:xfrm>
            <a:off x="4690872" y="4754880"/>
            <a:ext cx="2953512" cy="1371600"/>
          </a:xfrm>
          <a:prstGeom prst="rect">
            <a:avLst/>
          </a:prstGeom>
          <a:noFill/>
        </p:spPr>
        <p:txBody>
          <a:bodyPr wrap="square" anchor="t" lIns="0" rIns="0" tIns="0" bIns="0">
            <a:noAutofit/>
          </a:bodyPr>
          <a:lstStyle/>
          <a:p>
            <a:pPr algn="l">
              <a:lnSpc>
                <a:spcPct val="115000"/>
              </a:lnSpc>
            </a:pPr>
            <a:r>
              <a:rPr sz="2000" b="0" lang="ja-JP" altLang="en-US">
                <a:solidFill>
                  <a:srgbClr val="5E4C33"/>
                </a:solidFill>
                <a:latin typeface="BIZ UDGothic"/>
                <a:ea typeface="BIZ UDGothic"/>
                <a:cs typeface="BIZ UDGothic"/>
              </a:rPr>
              <a:t>どうしても開く必要が</a:t>
            </a:r>
            <a:br/>
            <a:r>
              <a:rPr sz="2000" b="0" lang="ja-JP" altLang="en-US">
                <a:solidFill>
                  <a:srgbClr val="5E4C33"/>
                </a:solidFill>
                <a:latin typeface="BIZ UDGothic"/>
                <a:ea typeface="BIZ UDGothic"/>
                <a:cs typeface="BIZ UDGothic"/>
              </a:rPr>
              <a:t>ありそうなときは、</a:t>
            </a:r>
            <a:br/>
            <a:r>
              <a:rPr sz="2000" b="0" lang="ja-JP" altLang="en-US">
                <a:solidFill>
                  <a:srgbClr val="5E4C33"/>
                </a:solidFill>
                <a:latin typeface="BIZ UDGothic"/>
                <a:ea typeface="BIZ UDGothic"/>
                <a:cs typeface="BIZ UDGothic"/>
              </a:rPr>
              <a:t>大人に聞いてから。</a:t>
            </a:r>
          </a:p>
        </p:txBody>
      </p:sp>
      <p:sp>
        <p:nvSpPr>
          <p:cNvPr id="13" name="Rounded Rectangle 12"/>
          <p:cNvSpPr/>
          <p:nvPr/>
        </p:nvSpPr>
        <p:spPr>
          <a:xfrm>
            <a:off x="8193023" y="2148840"/>
            <a:ext cx="3364992" cy="416052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Oval 13"/>
          <p:cNvSpPr/>
          <p:nvPr/>
        </p:nvSpPr>
        <p:spPr>
          <a:xfrm>
            <a:off x="8398763" y="2354580"/>
            <a:ext cx="685800" cy="68580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800" b="1" lang="ja-JP" altLang="en-US">
                <a:solidFill>
                  <a:srgbClr val="FFFFFF"/>
                </a:solidFill>
                <a:latin typeface="BIZ UDGothic"/>
                <a:ea typeface="BIZ UDGothic"/>
                <a:cs typeface="BIZ UDGothic"/>
              </a:rPr>
              <a:t>3</a:t>
            </a:r>
          </a:p>
        </p:txBody>
      </p:sp>
      <p:sp>
        <p:nvSpPr>
          <p:cNvPr id="15" name="TextBox 14"/>
          <p:cNvSpPr txBox="1"/>
          <p:nvPr/>
        </p:nvSpPr>
        <p:spPr>
          <a:xfrm>
            <a:off x="8467344" y="3154680"/>
            <a:ext cx="2907792" cy="1417320"/>
          </a:xfrm>
          <a:prstGeom prst="rect">
            <a:avLst/>
          </a:prstGeom>
          <a:noFill/>
        </p:spPr>
        <p:txBody>
          <a:bodyPr wrap="square" anchor="t" lIns="0" rIns="0" tIns="0" bIns="0">
            <a:noAutofit/>
          </a:bodyPr>
          <a:lstStyle/>
          <a:p>
            <a:pPr algn="l">
              <a:lnSpc>
                <a:spcPct val="120000"/>
              </a:lnSpc>
            </a:pPr>
            <a:r>
              <a:rPr sz="2600" b="1" lang="ja-JP" altLang="en-US">
                <a:solidFill>
                  <a:srgbClr val="211A12"/>
                </a:solidFill>
                <a:latin typeface="BIZ UDGothic"/>
                <a:ea typeface="BIZ UDGothic"/>
                <a:cs typeface="BIZ UDGothic"/>
              </a:rPr>
              <a:t>パスワードは</a:t>
            </a:r>
            <a:br/>
            <a:r>
              <a:rPr sz="2600" b="1" lang="ja-JP" altLang="en-US">
                <a:solidFill>
                  <a:srgbClr val="211A12"/>
                </a:solidFill>
                <a:latin typeface="BIZ UDGothic"/>
                <a:ea typeface="BIZ UDGothic"/>
                <a:cs typeface="BIZ UDGothic"/>
              </a:rPr>
              <a:t>人に教えない</a:t>
            </a:r>
            <a:br/>
            <a:r>
              <a:rPr sz="2600" b="1" lang="ja-JP" altLang="en-US">
                <a:solidFill>
                  <a:srgbClr val="211A12"/>
                </a:solidFill>
                <a:latin typeface="BIZ UDGothic"/>
                <a:ea typeface="BIZ UDGothic"/>
                <a:cs typeface="BIZ UDGothic"/>
              </a:rPr>
              <a:t>使い回さない</a:t>
            </a:r>
          </a:p>
        </p:txBody>
      </p:sp>
      <p:sp>
        <p:nvSpPr>
          <p:cNvPr id="16" name="TextBox 15"/>
          <p:cNvSpPr txBox="1"/>
          <p:nvPr/>
        </p:nvSpPr>
        <p:spPr>
          <a:xfrm>
            <a:off x="8467344" y="4754880"/>
            <a:ext cx="2953512" cy="1371600"/>
          </a:xfrm>
          <a:prstGeom prst="rect">
            <a:avLst/>
          </a:prstGeom>
          <a:noFill/>
        </p:spPr>
        <p:txBody>
          <a:bodyPr wrap="square" anchor="t" lIns="0" rIns="0" tIns="0" bIns="0">
            <a:noAutofit/>
          </a:bodyPr>
          <a:lstStyle/>
          <a:p>
            <a:pPr algn="l">
              <a:lnSpc>
                <a:spcPct val="115000"/>
              </a:lnSpc>
            </a:pPr>
            <a:r>
              <a:rPr sz="2000" b="0" lang="ja-JP" altLang="en-US">
                <a:solidFill>
                  <a:srgbClr val="5E4C33"/>
                </a:solidFill>
                <a:latin typeface="BIZ UDGothic"/>
                <a:ea typeface="BIZ UDGothic"/>
                <a:cs typeface="BIZ UDGothic"/>
              </a:rPr>
              <a:t>今回のこととは</a:t>
            </a:r>
            <a:br/>
            <a:r>
              <a:rPr sz="2000" b="0" lang="ja-JP" altLang="en-US">
                <a:solidFill>
                  <a:srgbClr val="5E4C33"/>
                </a:solidFill>
                <a:latin typeface="BIZ UDGothic"/>
                <a:ea typeface="BIZ UDGothic"/>
                <a:cs typeface="BIZ UDGothic"/>
              </a:rPr>
              <a:t>別の、ふだんの</a:t>
            </a:r>
            <a:br/>
            <a:r>
              <a:rPr sz="2000" b="0" lang="ja-JP" altLang="en-US">
                <a:solidFill>
                  <a:srgbClr val="5E4C33"/>
                </a:solidFill>
                <a:latin typeface="BIZ UDGothic"/>
                <a:ea typeface="BIZ UDGothic"/>
                <a:cs typeface="BIZ UDGothic"/>
              </a:rPr>
              <a:t>心がけ。</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4D6"/>
        </a:solidFill>
        <a:effectLst/>
      </p:bgPr>
    </p:bg>
    <p:spTree>
      <p:nvGrpSpPr>
        <p:cNvPr id="1" name=""/>
        <p:cNvGrpSpPr/>
        <p:nvPr/>
      </p:nvGrpSpPr>
      <p:grpSpPr/>
      <p:sp>
        <p:nvSpPr>
          <p:cNvPr id="2" name="Title 1"/>
          <p:cNvSpPr>
            <a:spLocks noGrp="1"/>
          </p:cNvSpPr>
          <p:nvPr>
            <p:ph type="title"/>
          </p:nvPr>
        </p:nvSpPr>
        <p:spPr>
          <a:xfrm>
            <a:off x="640080" y="960120"/>
            <a:ext cx="10911535" cy="741680"/>
          </a:xfrm>
        </p:spPr>
        <p:txBody>
          <a:bodyPr wrap="square" anchor="t" lIns="0" rIns="0" tIns="0" bIns="0">
            <a:noAutofit/>
          </a:bodyPr>
          <a:lstStyle/>
          <a:p>
            <a:pPr algn="l">
              <a:lnSpc>
                <a:spcPct val="115000"/>
              </a:lnSpc>
            </a:pPr>
            <a:r>
              <a:rPr sz="4000" b="1" lang="ja-JP" altLang="en-US">
                <a:solidFill>
                  <a:srgbClr val="211A12"/>
                </a:solidFill>
                <a:latin typeface="BIZ UDGothic"/>
                <a:ea typeface="BIZ UDGothic"/>
                <a:cs typeface="BIZ UDGothic"/>
              </a:rPr>
              <a:t>①はえらぶ、②③は自分の言葉で書こう</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ふり返り（ワークシート）</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5E4C33"/>
                </a:solidFill>
                <a:latin typeface="BIZ UDGothic"/>
                <a:ea typeface="BIZ UDGothic"/>
                <a:cs typeface="BIZ UDGothic"/>
              </a:rPr>
              <a:t>12</a:t>
            </a:r>
          </a:p>
        </p:txBody>
      </p:sp>
      <p:sp>
        <p:nvSpPr>
          <p:cNvPr id="5" name="TextBox 4"/>
          <p:cNvSpPr txBox="1"/>
          <p:nvPr/>
        </p:nvSpPr>
        <p:spPr>
          <a:xfrm>
            <a:off x="640080" y="1874519"/>
            <a:ext cx="10911535" cy="457200"/>
          </a:xfrm>
          <a:prstGeom prst="rect">
            <a:avLst/>
          </a:prstGeom>
          <a:noFill/>
        </p:spPr>
        <p:txBody>
          <a:bodyPr wrap="square" anchor="t" lIns="0" rIns="0" tIns="0" bIns="0">
            <a:noAutofit/>
          </a:bodyPr>
          <a:lstStyle/>
          <a:p>
            <a:pPr algn="l">
              <a:lnSpc>
                <a:spcPct val="120000"/>
              </a:lnSpc>
            </a:pPr>
            <a:r>
              <a:rPr sz="2400" b="1" lang="ja-JP" altLang="en-US">
                <a:solidFill>
                  <a:srgbClr val="211A12"/>
                </a:solidFill>
                <a:latin typeface="BIZ UDGothic"/>
                <a:ea typeface="BIZ UDGothic"/>
                <a:cs typeface="BIZ UDGothic"/>
              </a:rPr>
              <a:t>① 10月21日に、何が起きた？（正しいものを一つ）</a:t>
            </a:r>
          </a:p>
        </p:txBody>
      </p:sp>
      <p:sp>
        <p:nvSpPr>
          <p:cNvPr id="6" name="TextBox 5"/>
          <p:cNvSpPr txBox="1"/>
          <p:nvPr/>
        </p:nvSpPr>
        <p:spPr>
          <a:xfrm>
            <a:off x="1005840" y="2359152"/>
            <a:ext cx="10545775" cy="384048"/>
          </a:xfrm>
          <a:prstGeom prst="rect">
            <a:avLst/>
          </a:prstGeom>
          <a:noFill/>
        </p:spPr>
        <p:txBody>
          <a:bodyPr wrap="square" anchor="t" lIns="0" rIns="0" tIns="0" bIns="0">
            <a:noAutofit/>
          </a:bodyPr>
          <a:lstStyle/>
          <a:p>
            <a:pPr algn="l">
              <a:lnSpc>
                <a:spcPct val="120000"/>
              </a:lnSpc>
            </a:pPr>
            <a:r>
              <a:rPr sz="2000" b="0" lang="ja-JP" altLang="en-US">
                <a:solidFill>
                  <a:srgbClr val="211A12"/>
                </a:solidFill>
                <a:latin typeface="BIZ UDGothic"/>
                <a:ea typeface="BIZ UDGothic"/>
                <a:cs typeface="BIZ UDGothic"/>
              </a:rPr>
              <a:t>ア　人が集まりすぎて、ゲームやお店のサイトが重くなって止まった</a:t>
            </a:r>
          </a:p>
        </p:txBody>
      </p:sp>
      <p:sp>
        <p:nvSpPr>
          <p:cNvPr id="7" name="TextBox 6"/>
          <p:cNvSpPr txBox="1"/>
          <p:nvPr/>
        </p:nvSpPr>
        <p:spPr>
          <a:xfrm>
            <a:off x="1005840" y="2743200"/>
            <a:ext cx="10545775" cy="384048"/>
          </a:xfrm>
          <a:prstGeom prst="rect">
            <a:avLst/>
          </a:prstGeom>
          <a:noFill/>
        </p:spPr>
        <p:txBody>
          <a:bodyPr wrap="square" anchor="t" lIns="0" rIns="0" tIns="0" bIns="0">
            <a:noAutofit/>
          </a:bodyPr>
          <a:lstStyle/>
          <a:p>
            <a:pPr algn="l">
              <a:lnSpc>
                <a:spcPct val="120000"/>
              </a:lnSpc>
            </a:pPr>
            <a:r>
              <a:rPr sz="2000" b="0" lang="ja-JP" altLang="en-US">
                <a:solidFill>
                  <a:srgbClr val="211A12"/>
                </a:solidFill>
                <a:latin typeface="BIZ UDGothic"/>
                <a:ea typeface="BIZ UDGothic"/>
                <a:cs typeface="BIZ UDGothic"/>
              </a:rPr>
              <a:t>イ　PHP にぜい弱性が見つかり、守るために、たくさんのサービスを一時止めた</a:t>
            </a:r>
          </a:p>
        </p:txBody>
      </p:sp>
      <p:sp>
        <p:nvSpPr>
          <p:cNvPr id="8" name="TextBox 7"/>
          <p:cNvSpPr txBox="1"/>
          <p:nvPr/>
        </p:nvSpPr>
        <p:spPr>
          <a:xfrm>
            <a:off x="1005840" y="3127248"/>
            <a:ext cx="10545775" cy="384048"/>
          </a:xfrm>
          <a:prstGeom prst="rect">
            <a:avLst/>
          </a:prstGeom>
          <a:noFill/>
        </p:spPr>
        <p:txBody>
          <a:bodyPr wrap="square" anchor="t" lIns="0" rIns="0" tIns="0" bIns="0">
            <a:noAutofit/>
          </a:bodyPr>
          <a:lstStyle/>
          <a:p>
            <a:pPr algn="l">
              <a:lnSpc>
                <a:spcPct val="120000"/>
              </a:lnSpc>
            </a:pPr>
            <a:r>
              <a:rPr sz="2000" b="0" lang="ja-JP" altLang="en-US">
                <a:solidFill>
                  <a:srgbClr val="211A12"/>
                </a:solidFill>
                <a:latin typeface="BIZ UDGothic"/>
                <a:ea typeface="BIZ UDGothic"/>
                <a:cs typeface="BIZ UDGothic"/>
              </a:rPr>
              <a:t>ウ　悪い人にこわされて、日本中のインターネットが全部止まった</a:t>
            </a:r>
          </a:p>
        </p:txBody>
      </p:sp>
      <p:sp>
        <p:nvSpPr>
          <p:cNvPr id="9" name="TextBox 8"/>
          <p:cNvSpPr txBox="1"/>
          <p:nvPr/>
        </p:nvSpPr>
        <p:spPr>
          <a:xfrm>
            <a:off x="1005840" y="3511296"/>
            <a:ext cx="10545775" cy="384048"/>
          </a:xfrm>
          <a:prstGeom prst="rect">
            <a:avLst/>
          </a:prstGeom>
          <a:noFill/>
        </p:spPr>
        <p:txBody>
          <a:bodyPr wrap="square" anchor="t" lIns="0" rIns="0" tIns="0" bIns="0">
            <a:noAutofit/>
          </a:bodyPr>
          <a:lstStyle/>
          <a:p>
            <a:pPr algn="l">
              <a:lnSpc>
                <a:spcPct val="120000"/>
              </a:lnSpc>
            </a:pPr>
            <a:r>
              <a:rPr sz="2000" b="0" lang="ja-JP" altLang="en-US">
                <a:solidFill>
                  <a:srgbClr val="211A12"/>
                </a:solidFill>
                <a:latin typeface="BIZ UDGothic"/>
                <a:ea typeface="BIZ UDGothic"/>
                <a:cs typeface="BIZ UDGothic"/>
              </a:rPr>
              <a:t>エ　総理大臣の命令で、インターネットのお店が全部閉められた</a:t>
            </a:r>
          </a:p>
        </p:txBody>
      </p:sp>
      <p:sp>
        <p:nvSpPr>
          <p:cNvPr id="10" name="TextBox 9"/>
          <p:cNvSpPr txBox="1"/>
          <p:nvPr/>
        </p:nvSpPr>
        <p:spPr>
          <a:xfrm>
            <a:off x="640080" y="4023360"/>
            <a:ext cx="10911535" cy="457200"/>
          </a:xfrm>
          <a:prstGeom prst="rect">
            <a:avLst/>
          </a:prstGeom>
          <a:noFill/>
        </p:spPr>
        <p:txBody>
          <a:bodyPr wrap="square" anchor="t" lIns="0" rIns="0" tIns="0" bIns="0">
            <a:noAutofit/>
          </a:bodyPr>
          <a:lstStyle/>
          <a:p>
            <a:pPr algn="l">
              <a:lnSpc>
                <a:spcPct val="120000"/>
              </a:lnSpc>
            </a:pPr>
            <a:r>
              <a:rPr sz="2400" b="1" lang="ja-JP" altLang="en-US">
                <a:solidFill>
                  <a:srgbClr val="211A12"/>
                </a:solidFill>
                <a:latin typeface="BIZ UDGothic"/>
                <a:ea typeface="BIZ UDGothic"/>
                <a:cs typeface="BIZ UDGothic"/>
              </a:rPr>
              <a:t>② 自分にできることを、一つ（いつ、どうする？）</a:t>
            </a:r>
          </a:p>
        </p:txBody>
      </p:sp>
      <p:cxnSp>
        <p:nvCxnSpPr>
          <p:cNvPr id="11" name="Connector 10"/>
          <p:cNvCxnSpPr/>
          <p:nvPr/>
        </p:nvCxnSpPr>
        <p:spPr>
          <a:xfrm>
            <a:off x="640080" y="4681728"/>
            <a:ext cx="10911535" cy="0"/>
          </a:xfrm>
          <a:prstGeom prst="line">
            <a:avLst/>
          </a:prstGeom>
          <a:ln w="19050">
            <a:solidFill>
              <a:srgbClr val="C89650"/>
            </a:solidFill>
            <a:prstDash val="dash"/>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640080" y="4800600"/>
            <a:ext cx="10911535" cy="457200"/>
          </a:xfrm>
          <a:prstGeom prst="rect">
            <a:avLst/>
          </a:prstGeom>
          <a:noFill/>
        </p:spPr>
        <p:txBody>
          <a:bodyPr wrap="square" anchor="t" lIns="0" rIns="0" tIns="0" bIns="0">
            <a:noAutofit/>
          </a:bodyPr>
          <a:lstStyle/>
          <a:p>
            <a:pPr algn="l">
              <a:lnSpc>
                <a:spcPct val="120000"/>
              </a:lnSpc>
            </a:pPr>
            <a:r>
              <a:rPr sz="2400" b="1" lang="ja-JP" altLang="en-US">
                <a:solidFill>
                  <a:srgbClr val="211A12"/>
                </a:solidFill>
                <a:latin typeface="BIZ UDGothic"/>
                <a:ea typeface="BIZ UDGothic"/>
                <a:cs typeface="BIZ UDGothic"/>
              </a:rPr>
              <a:t>③ 思ったこと（家で書いてきてもよい）</a:t>
            </a:r>
          </a:p>
        </p:txBody>
      </p:sp>
      <p:cxnSp>
        <p:nvCxnSpPr>
          <p:cNvPr id="13" name="Connector 12"/>
          <p:cNvCxnSpPr/>
          <p:nvPr/>
        </p:nvCxnSpPr>
        <p:spPr>
          <a:xfrm>
            <a:off x="640080" y="5458968"/>
            <a:ext cx="10911535" cy="0"/>
          </a:xfrm>
          <a:prstGeom prst="line">
            <a:avLst/>
          </a:prstGeom>
          <a:ln w="19050">
            <a:solidFill>
              <a:srgbClr val="C89650"/>
            </a:solidFill>
            <a:prstDash val="dash"/>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40080" y="5596128"/>
            <a:ext cx="10911535" cy="548640"/>
          </a:xfrm>
          <a:prstGeom prst="rect">
            <a:avLst/>
          </a:prstGeom>
          <a:noFill/>
        </p:spPr>
        <p:txBody>
          <a:bodyPr wrap="square" anchor="t" lIns="0" rIns="0" tIns="0" bIns="0">
            <a:noAutofit/>
          </a:bodyPr>
          <a:lstStyle/>
          <a:p>
            <a:pPr algn="l">
              <a:lnSpc>
                <a:spcPct val="120000"/>
              </a:lnSpc>
            </a:pPr>
            <a:r>
              <a:rPr sz="2400" b="1" lang="ja-JP" altLang="en-US">
                <a:solidFill>
                  <a:srgbClr val="211A12"/>
                </a:solidFill>
                <a:latin typeface="BIZ UDGothic"/>
                <a:ea typeface="BIZ UDGothic"/>
                <a:cs typeface="BIZ UDGothic"/>
              </a:rPr>
              <a:t>守っている人たちがいる。</a:t>
            </a:r>
            <a:r>
              <a:rPr sz="2400" b="1" lang="ja-JP" altLang="en-US">
                <a:solidFill>
                  <a:srgbClr val="D42B2E"/>
                </a:solidFill>
                <a:latin typeface="BIZ UDGothic"/>
                <a:ea typeface="BIZ UDGothic"/>
                <a:cs typeface="BIZ UDGothic"/>
              </a:rPr>
              <a:t>わたしたちも、守る人のひとり。</a:t>
            </a:r>
          </a:p>
        </p:txBody>
      </p:sp>
      <p:pic>
        <p:nvPicPr>
          <p:cNvPr id="15" name="CC BY" descr="cc-by-88x31.png"/>
          <p:cNvPicPr>
            <a:picLocks noChangeAspect="1"/>
          </p:cNvPicPr>
          <p:nvPr/>
        </p:nvPicPr>
        <p:blipFill>
          <a:blip r:embed="rId3"/>
          <a:stretch>
            <a:fillRect/>
          </a:stretch>
        </p:blipFill>
        <p:spPr>
          <a:xfrm>
            <a:off x="640080" y="6199632"/>
            <a:ext cx="1005840" cy="351919"/>
          </a:xfrm>
          <a:prstGeom prst="rect">
            <a:avLst/>
          </a:prstGeom>
        </p:spPr>
      </p:pic>
      <p:sp>
        <p:nvSpPr>
          <p:cNvPr id="16" name="license"/>
          <p:cNvSpPr txBox="1"/>
          <p:nvPr/>
        </p:nvSpPr>
        <p:spPr>
          <a:xfrm>
            <a:off x="1828800" y="6181344"/>
            <a:ext cx="8534095" cy="502920"/>
          </a:xfrm>
          <a:prstGeom prst="rect">
            <a:avLst/>
          </a:prstGeom>
          <a:noFill/>
        </p:spPr>
        <p:txBody>
          <a:bodyPr wrap="square" anchor="ctr" lIns="0" rIns="0" tIns="0" bIns="0">
            <a:noAutofit/>
          </a:bodyPr>
          <a:lstStyle/>
          <a:p>
            <a:pPr algn="l">
              <a:lnSpc>
                <a:spcPct val="115000"/>
              </a:lnSpc>
            </a:pPr>
            <a:r>
              <a:rPr sz="1100" b="0" lang="ja-JP" altLang="en-US">
                <a:solidFill>
                  <a:srgbClr val="5E4C33"/>
                </a:solidFill>
                <a:latin typeface="BIZ UDGothic"/>
                <a:ea typeface="BIZ UDGothic"/>
                <a:cs typeface="BIZ UDGothic"/>
              </a:rPr>
              <a:t>この作品は クリエイティブ・コモンズ 表示 4.0 国際 ライセンスで提供されています。</a:t>
            </a:r>
            <a:br/>
            <a:r>
              <a:rPr sz="1100" b="0" lang="ja-JP" altLang="en-US">
                <a:solidFill>
                  <a:srgbClr val="5E4C33"/>
                </a:solidFill>
                <a:latin typeface="BIZ UDGothic"/>
                <a:ea typeface="BIZ UDGothic"/>
                <a:cs typeface="BIZ UDGothic"/>
              </a:rPr>
              <a:t>出典：Data is CITY（teleport.jp/dataiscity/）</a:t>
            </a:r>
          </a:p>
          <a:p>
            <a:pPr algn="l">
              <a:lnSpc>
                <a:spcPct val="115000"/>
              </a:lnSpc>
            </a:pPr>
            <a:r>
              <a:rPr sz="1100" b="0" lang="ja-JP" altLang="en-US">
                <a:solidFill>
                  <a:srgbClr val="5E4C33"/>
                </a:solidFill>
                <a:latin typeface="BIZ UDGothic"/>
                <a:ea typeface="BIZ UDGothic"/>
                <a:cs typeface="BIZ UDGothic"/>
                <a:hlinkClick r:id="rId4"/>
              </a:rPr>
              <a:t>https://creativecommons.org/licenses/by/4.0/deed.ja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5FA8"/>
      </a:hlink>
      <a:folHlink>
        <a:srgbClr val="800080"/>
      </a:folHlink>
    </a:clrScheme>
    <a:fontScheme name="Office">
      <a:majorFont>
        <a:latin typeface="BIZ UDGothic"/>
        <a:ea typeface="BIZ UDGothic"/>
        <a:cs typeface=""/>
        <a:font script="Jpan" typeface="BIZ UDGothic"/>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IZ UDGothic"/>
        <a:ea typeface="BIZ UDGothic"/>
        <a:cs typeface=""/>
        <a:font script="Jpan" typeface="BIZ UDGothic"/>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インターネットのお店が、次々に閉まった日</dc:title>
  <dc:subject>2026年10月21日のPHPの脆弱性（小学校高学年）</dc:subject>
  <dc:creator>Data is CITY</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ja-JP</dc:language>
</cp:coreProperties>
</file>