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【時間】1分（出欠・配布の2分のあと。ここまで3分）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【話すこと】2026年10月21日 21時55分、首相が X で「今夜」の対応を呼びかけました。その約1時間後の23時、PHP（ウェブサイトのサーバーで動くプログラミング言語）の重大な脆弱性 2 件を直す修正版が公開されました。題の「あと1時間」は、この 21時55分から23時までのことです。今日は、この夜を情報Ⅰの言葉で読み解き、社会と自分の行動を考えます。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ねらい（先生向け）】知識・技能：脆弱性・修正の公開・攻撃の関係を、時系列と根拠をもって説明できる。思考・判断・表現：サービスを止めるかどうかを、情報セキュリティの観点で考察できる。主体的に学習に取り組む態度：情報社会の一員として自分がとる行動を決め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【配布】ワークシート（①〜④）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【時間】3分（ここまで6分）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【話すこと】（投稿を読み上げる）サイトの運営者に、PHP を使っているかを確かめ、23時の修正をすぐ適用できるよう準備すること、難しければサイトの一時停止もリスク低減の手段になる、という内容でした。国家サイバー統括室（NCO）も同日午後から X で同じ趣旨を呼びかけていました。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【問い】一つのプログラミング言語の修正に、なぜ首相まで「今夜」と言ったのか。今の時点での予想をワークシート①に一言で（最後に見直す）。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【予想される答え】「使っているサイトが多すぎる」「攻撃が始まりそうだった」「銀行や役所も使っていた」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【注意（先生向け）】投稿は事実として扱い、政治的な評価はしない。首相の名前と投稿を映すので、管理職に一言伝えておく。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【時間】2分（ここまで8分）　45分版では省く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【話すこと】報道された例：静岡銀行のネットバンキング等の一時停止（日本経済新聞）、BASE、コドモン、pixiv、ニコニコ、DMM.com、ウマ娘、グランブルーファンタジー（Impress Watch）、Shadowverse（ITmedia NEWS）、財務省のサイトの一部（ギズモード・ジャパン）。BASE は予告より早めて15時50分から止め、のちに「PHP の脆弱性を受けた予防的な措置」と説明した（報道）。夜8時ごろから多くのサービスが続いた（Impress Watch）。共通点は PHP。各社が言っているのは「予防」まで。攻撃される前だったかどうかは分からない。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【補足（先生向け）】会社のロゴや画面の写真は使っていない。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【時間】3分（ここまで11分）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【話すこと】クライアントは、サービスを受ける側のコンピューターのこと。ここでは、スマホや PC でウェブサイトを見るアプリ（ブラウザ）です。クライアントが送ったお願い（リクエスト）を受けて、サーバーの上で PHP がページやデータを作り、答え（レスポンス）として返します。ブログやサイトを作る WordPress も PHP で動きます。W3Techs によれば、ウェブサイトの約7割（69.2%）が PHP を使っています（2026年10月27日）。正確には「サーバー側で使っている言語が分かるウェブサイトの中で数えると」69.2%。言語が分からないサイトは数に入っていないので、「ウェブ全体のちょうど7割」とまでは言えない（スライドの※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【大事な区別】ウェブサイトを使うだけの人が、スマホや PC で PHP を更新する必要はなかった。直すのはサーバーを運営する側。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【よく出る質問】「うちの学校のサイトは大丈夫？」→ 学校のサイトがどこで動いているか（教育委員会のサーバー、委託先、レンタルサーバー）による。答えるのは管理する側。確かめたいなら、情報担当の先生や教育委員会に聞く。生徒が自分で調べる（外から試す）ことはし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【時間】5分（ここまで16分）　問い「3つがそろうと、なぜ最悪？」は必ずやる（近くの人と30秒）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【話すこと】PHP に 2 件の脆弱性が見つかりました。CVE は脆弱性につける世界共通の番号、CVSS は深刻さの点数です。今回の 2 件は、どちらも CVSS v4.0 で 9.2。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・109618：リクエストがメモリの上限（memory_limit）にちょうど悪いタイミングで達すると、データが中途半端に初期化されたまま残り、後でそれを正しいものとして使ってしまう。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・109619：致命的なエラーの後、前のリクエストで使い終わった（解放された）メモリを指す状態が残り、同じプロセスの次のリクエストから使えてしまう（解放後使用）。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一般に、こうした「壊れたメモリ」を攻撃者が自分のデータで埋められると、プログラムの流れを乗っ取って、好きなコードを動かせる（RCE：リモートコード実行）。この仕組みは帯にせず、口で一言で。mod_php の環境では、アプリのコードが動く前の段階で、認証なしのリクエストから攻撃が届くことが示された（PHP 公式。ほかの環境についてはそこまで言っていない）。PHP 公式は「完全な回避策はなく、更新だけが安全な選択」としている。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【問い（必ず、近くの人と30秒）】「認証なし」「リモート」「コード実行」。この3つがそろうと、なぜ最悪？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【予想される答え】「パスワードが強くても関係ない」「どこからでも狙える」「何でもできる（データを盗む・書きかえる・踏み台にする）」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【よく出る質問】mod_php とは？→ Apache というウェブサーバーの中に PHP を組み込んで動かす方式。今回は、アプリのコードより前の段階で攻撃が届くため、リスクが最も高いとされた（PHP 公式）。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【補足】修正版は PHP 8.5.12、8.4.27、8.3.36、8.2.35。8.1 以前はサポート終了で、この修正は公式には出ない（IPA）。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【時間】4分（ここまで20分）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【話すこと】脆弱性は、見つけた人と開発者が情報を伏せたまま修正を作り、OS やサーバーの配布元とも準備を合わせてから、決めた日時にいっせいに公開します（協調された公開。決めた日時までの約束をエンバーゴと呼ぶ）。隠すためではなく、みんなが同時に直せるようにするためです。今回は 8月11日と 8月24日に報告があり、公開は 10月22日の予定でした。ところが：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・10月17日：AWS（エー・ダブリュー・エス。Amazon のサーバー貸し出しサービス。報告したのはその調査チーム）のおとりのサーバー（ハニーポット）で、この脆弱性を狙う試みがすでに観測されていた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・10月21日 未明（日本時間）：CVE 番号などが掲示板や SNS に漏れる。PHP は公開を1日早めると決めた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・10月21日 日中：報告者の会社が攻撃の動画を誤って公開し、広まった。PoC（ピー・オー・シー。悪用できることを確かめるためのお試しのプログラム）が出回り始めた（最初は日本時間11時ごろ、AWS）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【見方が割れる所】AWS は「公開の約12時間前から複数の PoC」。The PHP Foundation は「公開の時点で、機能する攻撃コードは把握していなかった」。誰が、どこから見たかで読み分ける。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【時間があれば】情報を伏せておくのは「隠ぺい」だろうか？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【補足（先生向け）】漏れたのは 10月20日 15:00 UTC ごろ（日本時間21日 0時ごろ）。約束の日時より前に修正入りのイメージを出した会社（Chainguard）もあった（The PHP Foundation）。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【時間】3分（ここまで23分）　45分版では省く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【話すこと】21日の午後、NCO（国家サイバー統括室）が X で注意を呼びかけ、夜8時ごろから多くのサービスが止まりました。21時55分に首相が呼びかけ、23時（14:00 UTC）に修正版が公開。22日に IPA（情報処理推進機構）が注意喚起を出し、26日（現地時間）にはアメリカの CISA（シーサ。アメリカ政府のサイバーセキュリティを担当する役所）が、悪用が確認された脆弱性の一覧（KEV カタログ）に 2 件を載せました。26日は「一覧に載った日」で、悪用が始まった日ではありません。攻撃の試みは公開の前（17日）から見られていた（AWS）。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【問い】「国内で被害の事例を把握していない」と「被害がない」は同じ意味だろうか？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【予想される答え】「同じではない。見つかっていないだけかもしれない」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【前日に確かめること】IPA のページが更新されていないか。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【時間】3分（ここまで26分）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【話すこと】これは今回に限らない一般の話です。PHP のソースコード（プログラムの文章）は公開されていて、誰でも読めます。修正版が出ると、直す前と後のコードを比べられます。比べて変わった部分を「差分（さぶん）」と言います。差分は「どこを直したか」を示すので、そのまま「どこが弱かったか」の地図にもなります。攻撃する側も差分を読み、まだ更新していないサーバーをねらいます。だから「修正の公開は、弱点の公開でもある」。AI に修正の差分を読ませると、1 時間足らずで最初の動く攻撃コードができたという研究があります。ただし対象は Firefox の JavaScript エンジンと Windows のカーネルで、特定の試作のモデルを使った研究室の条件の話。PHP での話ではありません。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今回急いだ理由は両方です。公開の前に番号が漏れたので公開が1日早まり（The PHP Foundation）、公開した後は、差分から攻撃が来るので、首相も NCO も「23時の修正をすぐ適用できる準備を」と呼びかけました。実際、公開後数時間のうちに PoC が次々と出ました（AWS）。どちらが先・どちらが大きいとは、出典には書いていない。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【時間があれば】では、修正を「公開しない」ほうが安全か？（「公開しないと、使っている人が直せない」→ 公開して、すぐ更新するしかない）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【時間】4分（ここまで30分）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【話すこと】NIST（ニスト。アメリカ国立標準技術研究所）は、アメリカの標準化機関です。NIST がまとめた、サイバーセキュリティ対策の考え方のまとめが CSF（サイバーセキュリティフレームワーク）で、2024年に 2.0 版が出ました。守りで得たい成果を「統治・識別・防御・検知・対応・復旧」の 6 つの機能に分けています（日本語の訳語は IPA の訳に合わせた。「識別」を「特定」と訳す資料もある）。手順の順番ではなく、同時に回すもので、統治はほかの 5 つを貫く中心に置かれています。10月21日の夜に当てはめると：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・統治：止めるかどうか、どれから直すかを、誰が決め、誰に伝えるか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・識別：どこで PHP が動いているか、外に公開されているか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・防御：修正版に更新する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・検知：攻撃の跡がないか、ログを見る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・対応：サービスを止める、利用者に知らせる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・復旧：直したものから再開する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【問い】10月21日の夜、6 つのうち、ふだんから準備（どこで何が動いているかの一覧、誰が決めるかの決まり など）ができていなかったら困ったのはどれ？（答えは一つでなくてよい）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【予想される答え】「識別：どこで動いているか分からないと直せない」「統治：夜に誰が止める判断をするのか」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【まとめ】その夜に集めるのは難しい。ふだんから持っておくことが守りになる（次の話し合いにつながる）。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【時間】9分（ここまで39分）　机の移動と個人1分 → 班5分 → 発表3分（3班まで。ほかの班はワークシートを回収して次の時間に拾う）。足りなければスライド7を省く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【設定】あなたは、会員 10 万人のネットショップの責任者。今は 21時。23時に修正版が出る。お店のサイトを、修正版に更新できるまで止めるか、止めないか。理由と、判断に必要な情報を挙げてください。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【問いかけ】(1) 止めるときの損失は？ 止めないときのリスクは？ (2) 決める前に、何が分かっていればいい？ (3) 利用者に、何を、いつ伝える？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止める：「個人情報やカード情報を守るのが先」「信用を失う方が大きい」／止めない：「売上が落ちる」「修正が出たらすぐ更新する」／条件つき：「外に公開している部分だけ止める」「先にお知らせを出す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判断に必要な情報：「どこで PHP が動いているか」「その版」「外から届くか」「誰が決められるか」「更新にかかる時間」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【まとめ】正解は一つではない。ただ、判断に必要な情報を「その夜に」集めるのは難しい。ふだんから持っておくことが、守りの一部（前のスライドの「識別」「統治」）。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【時間】3分（ここまで42分）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【話すこと】今回の修正は、サーバーを運営する側の仕事です。ウェブサイトを使うだけなら、自分の端末で PHP を更新する必要はありません。では利用者は何もしなくていいのか。今回の件で利用者がしたことは、止まったことを受け止める、公式の発表で確かめる、うわさや漏れた情報を広めない、の 3 つ。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【時間があれば】もし自分で WordPress のサイトや、部活のサイト、個人で作ったアプリのサーバーを動かしていたら？（「自分が運営者。自分で更新」「レンタルサーバーなら会社に確認」）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【時間】4分（ここまで46分）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【話すこと】今回の件に直接つながるものと、今回とは別のふだんの心がけを分けて話します。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1.（ふだん）更新を後回しにしない。自動更新をオンにし、再起動を求められたら早めに。仕組みは今回と同じ「弱点 → 修正 → 早く更新する」。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2.（ふだん）パスワードを使い回さない。パスワード管理の仕組み（ブラウザや OS の機能など）と多要素認証を使う。今回の PHP の弱点は認証なしで攻撃できるものだったので、パスワードでは防げない。別の攻撃への備え。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3.（今回も）情報源を確かめる。IPA や NCO、サービスの公式の発表を見る。漏れた情報や攻撃コードを面白がって広めない。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4.（今回も）自分がサイトやサーバーを動かすなら、更新の担当と連絡先を決めておく（部活のサイト、WordPress、個人の開発）。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【補足（先生向け）】大きなニュースに便乗したにせの通知は一般的な注意。今回に便乗した件数を示す資料は確かめていない。特定の製品名は挙げない。学校の端末は学校のルールに従う。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【時間】3分（ここまで49分。残り1分は予備）　④は宿題にしてよい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自分がとる行動を一つ。いつ、何をするか。（授業の中で書く）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④ 2026年10月21日に何が起きたかを、「脆弱性」「修正の公開」「一時停止」を使って 200 字で。①の予想と比べて（宿題でよい）。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最後に、①の予想を見直して、一言で言い直してもらう（2〜3人）。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④「PHP に、認証なしでサーバー上のコードを実行されうる脆弱性が 2 件見つかった。公開の前に番号などの情報が漏れたため、修正の公開は1日早まり、21日23時になった（公開前から攻撃の試みも観測されていた）。修正の公開は弱点の公開でもあり、公開後すぐに攻撃が来るので、首相や国も『今夜』の対応を呼びかけ、多くの会社が予防のためにサービスを一時停止して更新した。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③「今夜、使っているサービスのパスワードの使い回しを一つなくす」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【しめくくり】守りは、専門家と運営者と利用者の、それぞれの仕事の組み合わせ。自分の分を、今日から。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【付録】14・15 枚目は、時間があるときや質問が出たとき用（侵入後に広がる速さ、攻撃関連の通信の推移）。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【この教材の出典】Data is CITY（teleport.jp/dataiscity/）、CC BY 4.0。事実の出典は各スライドの下と、指導の流れ（lesson-plan.md）に。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【使い方】本編には入れない。「なぜ『時間』で測るの？」と聞かれたときなど。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【話すこと】CrowdStrike によると、犯罪目的の攻撃者が侵入してから、組織の中の別のコンピューターへ広がるまでの時間（ブレイクアウトタイム）は、2025年の平均で 29 分、観測された最速は 27 秒。これは「侵入された後に中で広がる速さ」で、修正をいつ適用するかとは別の量。27 秒がどんな種類の侵入かは、出典でははっきりしない。PHP の攻撃が 27 秒で広がる、という意味ではない。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AWS は今回の報告で、インターネットに公開している重要な脆弱性への対応は「7日・30日」ではなく「時間」で測るべきだと書いている。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【使い方】本編には入れない。背景を聞かれたときなど。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【話すこと】NICTER は、使われていない IP アドレス（ダークネット）に届く通信を観測しています。年間の総観測パケット数は、2016年の約1,440億から、2025年の約7,010億へ。9年で約4.9倍です。ただし 2025年の約55% は、調査目的と推測されるスキャン（研究機関などが、インターネット全体を調べるために送るもの）で、すべてが攻撃ではありません。観測しているアドレスの数でも変わります。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【注意】数字で怖がらせない。今回の事件との直接のつながりは弱い。「だから、守る仕組みと人が要る」へ。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hyperlink" Target="https://creativecommons.org/licenses/by/4.0/deed.ja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A9B7CD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2026年10月21日（水）21時55分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8412480" cy="20116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PHP の脆弱性を直す</a:t>
            </a:r>
            <a:br/>
            <a:r>
              <a:rPr sz="4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修正版の公開まで、あと1時間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703320"/>
            <a:ext cx="804672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2600" b="0" lang="ja-JP" altLang="en-US">
                <a:solidFill>
                  <a:srgbClr val="C9D3E3"/>
                </a:solidFill>
                <a:latin typeface="BIZ UDGothic"/>
                <a:ea typeface="BIZ UDGothic"/>
                <a:cs typeface="BIZ UDGothic"/>
              </a:rPr>
              <a:t>首相の呼びかけから23時の公開まで。</a:t>
            </a:r>
            <a:br/>
            <a:r>
              <a:rPr sz="2600" b="0" lang="ja-JP" altLang="en-US">
                <a:solidFill>
                  <a:srgbClr val="C9D3E3"/>
                </a:solidFill>
                <a:latin typeface="BIZ UDGothic"/>
                <a:ea typeface="BIZ UDGothic"/>
                <a:cs typeface="BIZ UDGothic"/>
              </a:rPr>
              <a:t>その夜の社会の判断を読み解く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6692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lang="ja-JP" altLang="en-US">
                <a:solidFill>
                  <a:srgbClr val="A9B7CD"/>
                </a:solidFill>
                <a:latin typeface="BIZ UDGothic"/>
                <a:ea typeface="BIZ UDGothic"/>
                <a:cs typeface="BIZ UDGothic"/>
              </a:rPr>
              <a:t>高等学校　情報Ⅰ（1）情報社会の問題解決／（4）情報通信ネットワークとデータの活用</a:t>
            </a:r>
          </a:p>
        </p:txBody>
      </p:sp>
      <p:sp>
        <p:nvSpPr>
          <p:cNvPr id="7" name="Oval 6"/>
          <p:cNvSpPr/>
          <p:nvPr/>
        </p:nvSpPr>
        <p:spPr>
          <a:xfrm>
            <a:off x="9372600" y="3291839"/>
            <a:ext cx="1828800" cy="1828800"/>
          </a:xfrm>
          <a:prstGeom prst="ellipse">
            <a:avLst/>
          </a:prstGeom>
          <a:noFill/>
          <a:ln w="50800">
            <a:solidFill>
              <a:srgbClr val="6E8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 flipH="1" flipV="1">
            <a:off x="9875520" y="3959352"/>
            <a:ext cx="411480" cy="246888"/>
          </a:xfrm>
          <a:prstGeom prst="line">
            <a:avLst/>
          </a:prstGeom>
          <a:ln w="76200">
            <a:solidFill>
              <a:srgbClr val="EEF2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 flipV="1">
            <a:off x="9902952" y="3529583"/>
            <a:ext cx="384048" cy="676657"/>
          </a:xfrm>
          <a:prstGeom prst="line">
            <a:avLst/>
          </a:prstGeom>
          <a:ln w="50800">
            <a:solidFill>
              <a:srgbClr val="F2B1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0213848" y="4133087"/>
            <a:ext cx="146304" cy="146304"/>
          </a:xfrm>
          <a:prstGeom prst="ellipse">
            <a:avLst/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首相が、一つのソフトウェアの更新を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X で呼びかけた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問い（ワークシート①）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出典：高市早苗首相の X 投稿（2026-10-21 21:55ごろ）、INTERNET Watch（2026-10-22）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97480"/>
            <a:ext cx="6949440" cy="210312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35000"/>
              </a:lnSpc>
            </a:pPr>
            <a:r>
              <a:rPr sz="3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「皆様に、今夜に対応して頂きたい</a:t>
            </a:r>
            <a:br/>
            <a:r>
              <a:rPr sz="3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大至急のお願いです」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937760"/>
            <a:ext cx="694944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高市早苗首相の X の投稿（10月21日 21時55分ごろ）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01000" y="2697480"/>
            <a:ext cx="3566160" cy="2103120"/>
          </a:xfrm>
          <a:prstGeom prst="roundRect">
            <a:avLst>
              <a:gd name="adj" fmla="val 12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30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なぜ、</a:t>
            </a:r>
            <a:br/>
            <a:r>
              <a:rPr sz="30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そこまで</a:t>
            </a:r>
            <a:br/>
            <a:r>
              <a:rPr sz="30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急いだのか？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532120"/>
            <a:ext cx="10911535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→ ワークシート①に、予想を一言で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銀行もネットショップもゲームも、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予防のために自ら止めた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その夜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出典：日本経済新聞（2026-10-21）、Impress Watch（2026-10-21）、ITmedia NEWS（2026-10-21）、ギズモード・ジャパン（2026-10-22）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200400"/>
            <a:ext cx="2011680" cy="14630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銀行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97180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62072" y="3200400"/>
            <a:ext cx="2011680" cy="14630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ネット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ショップ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36391" y="297180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84064" y="3200400"/>
            <a:ext cx="2011680" cy="14630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ゲーム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58384" y="297180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06056" y="3200400"/>
            <a:ext cx="2011680" cy="14630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保育の連絡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580376" y="297180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528048" y="3200400"/>
            <a:ext cx="2011680" cy="14630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省庁のサイト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802368" y="297180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83480"/>
            <a:ext cx="10911535" cy="100584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共通点：</a:t>
            </a: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PHP を使っていた（または、その可能性を確かめる必要があった）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PHP はサーバー側で動く言語。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ウェブサイトの約7割が PHP を使う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PHP の位置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出典：W3Techs（2026-10-27）サーバー側の言語が分かるウェブサイトのうち 69.2%、ギズモード・ジャパン（2026-10-22）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5840" y="2743200"/>
            <a:ext cx="2377440" cy="1828800"/>
          </a:xfrm>
          <a:prstGeom prst="roundRect">
            <a:avLst>
              <a:gd name="adj" fmla="val 6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143000" y="2880360"/>
            <a:ext cx="2103120" cy="1417320"/>
          </a:xfrm>
          <a:prstGeom prst="roundRect">
            <a:avLst>
              <a:gd name="adj" fmla="val 2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68680" y="4572000"/>
            <a:ext cx="2651760" cy="137160"/>
          </a:xfrm>
          <a:prstGeom prst="rect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4800600"/>
            <a:ext cx="3657600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クライアント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5212080"/>
            <a:ext cx="3657600" cy="6400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15000"/>
              </a:lnSpc>
            </a:pPr>
            <a:r>
              <a:rPr sz="15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見る側の端末のブラウザ</a:t>
            </a:r>
            <a:br/>
            <a:r>
              <a:rPr sz="15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（サイトを見るアプリ）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794760" y="2834640"/>
            <a:ext cx="3017520" cy="685800"/>
          </a:xfrm>
          <a:prstGeom prst="rightArrow">
            <a:avLst/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リクエスト（お願い）</a:t>
            </a:r>
          </a:p>
        </p:txBody>
      </p:sp>
      <p:sp>
        <p:nvSpPr>
          <p:cNvPr id="12" name="Left Arrow 11"/>
          <p:cNvSpPr/>
          <p:nvPr/>
        </p:nvSpPr>
        <p:spPr>
          <a:xfrm>
            <a:off x="3794760" y="3931920"/>
            <a:ext cx="3017520" cy="685800"/>
          </a:xfrm>
          <a:prstGeom prst="leftArrow">
            <a:avLst/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レスポンス（答え）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23760" y="2697480"/>
            <a:ext cx="1737360" cy="652271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627364" y="2964180"/>
            <a:ext cx="118872" cy="118872"/>
          </a:xfrm>
          <a:prstGeom prst="ellipse">
            <a:avLst/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452360" y="3023616"/>
            <a:ext cx="726948" cy="0"/>
          </a:xfrm>
          <a:prstGeom prst="line">
            <a:avLst/>
          </a:prstGeom>
          <a:ln w="38100">
            <a:solidFill>
              <a:srgbClr val="8FA1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223760" y="3422904"/>
            <a:ext cx="1737360" cy="652271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627364" y="3689603"/>
            <a:ext cx="118872" cy="118872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7452360" y="3749039"/>
            <a:ext cx="726948" cy="0"/>
          </a:xfrm>
          <a:prstGeom prst="line">
            <a:avLst/>
          </a:prstGeom>
          <a:ln w="38100">
            <a:solidFill>
              <a:srgbClr val="8FA1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223760" y="4148328"/>
            <a:ext cx="1737360" cy="652271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627364" y="4415028"/>
            <a:ext cx="118872" cy="118872"/>
          </a:xfrm>
          <a:prstGeom prst="ellipse">
            <a:avLst/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7452360" y="4474464"/>
            <a:ext cx="726948" cy="0"/>
          </a:xfrm>
          <a:prstGeom prst="line">
            <a:avLst/>
          </a:prstGeom>
          <a:ln w="38100">
            <a:solidFill>
              <a:srgbClr val="8FA1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858000" y="4910328"/>
            <a:ext cx="2468880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サーバー</a:t>
            </a:r>
            <a:br/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（PHP）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72600" y="2560320"/>
            <a:ext cx="237744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46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約7割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72600" y="3429000"/>
            <a:ext cx="2377440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ウェブサイトの</a:t>
            </a:r>
            <a:br/>
            <a:r>
              <a:rPr sz="1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69.2% が PHP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72600" y="4206240"/>
            <a:ext cx="237744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3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※サーバー側の言語が</a:t>
            </a:r>
            <a:br/>
            <a:r>
              <a:rPr sz="13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分かるサイトの中で</a:t>
            </a:r>
            <a:br/>
            <a:r>
              <a:rPr sz="13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数えた割合（W3Techs）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0" y="5715000"/>
            <a:ext cx="502920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直すのは、サーバーを運営する側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261872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PHP に 2 件の脆弱性が見つかった。</a:t>
            </a:r>
            <a:br/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認証なしで、外からコードを実行されうる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2 件の脆弱性（2 件を合わせて「PHP2shell」と呼ばれる）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出典：PHP 公式発表（php.net、2026-10-21）、The PHP Foundation（2026-10-21）、IPA（2026-10-22）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97480"/>
            <a:ext cx="6035040" cy="118872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19" y="2807208"/>
            <a:ext cx="548640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CVE-2026-109618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19" y="3200400"/>
            <a:ext cx="5486400" cy="685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メモリ不足（OOM）の途中で、</a:t>
            </a:r>
            <a:br/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中途半端なデータが残る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069080"/>
            <a:ext cx="6035040" cy="118872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19" y="4178808"/>
            <a:ext cx="548640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CVE-2026-109619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19" y="4572000"/>
            <a:ext cx="5486400" cy="685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前のリクエストの、解放された</a:t>
            </a:r>
            <a:br/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メモリを指す状態が残る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486400"/>
            <a:ext cx="10911535" cy="68580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近くの人と30秒：</a:t>
            </a:r>
            <a:r>
              <a:rPr sz="19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「認証なし」「リモート」「コード実行」。3つがそろうと、なぜ最悪？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2606040"/>
            <a:ext cx="438912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CVSS v4.0　2 件とも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3017520"/>
            <a:ext cx="438912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sz="80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9.2</a:t>
            </a:r>
            <a:r>
              <a:rPr sz="2800" b="1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 /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3760" y="4434840"/>
            <a:ext cx="438912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完全な回避策はなく、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更新だけが安全な選択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伏せて直すはずが、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公開の前に情報が漏れた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時系列①　公開まで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出典：The PHP Foundation（2026-10-21）、Amazon Threat Intelligence（AWS、2026-10-21）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6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14400" y="3474720"/>
            <a:ext cx="10332720" cy="0"/>
          </a:xfrm>
          <a:prstGeom prst="line">
            <a:avLst/>
          </a:prstGeom>
          <a:ln w="50800">
            <a:solidFill>
              <a:srgbClr val="6E83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041398" y="3310127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606039"/>
            <a:ext cx="2491740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8月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794759"/>
            <a:ext cx="249174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報告が届き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修正を始める</a:t>
            </a:r>
          </a:p>
        </p:txBody>
      </p:sp>
      <p:sp>
        <p:nvSpPr>
          <p:cNvPr id="10" name="Oval 9"/>
          <p:cNvSpPr/>
          <p:nvPr/>
        </p:nvSpPr>
        <p:spPr>
          <a:xfrm>
            <a:off x="4624578" y="3310127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43300" y="2606039"/>
            <a:ext cx="2491740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10月17日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43300" y="3794759"/>
            <a:ext cx="249174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攻撃の試みを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観測（AWS）</a:t>
            </a:r>
          </a:p>
        </p:txBody>
      </p:sp>
      <p:sp>
        <p:nvSpPr>
          <p:cNvPr id="13" name="Oval 12"/>
          <p:cNvSpPr/>
          <p:nvPr/>
        </p:nvSpPr>
        <p:spPr>
          <a:xfrm>
            <a:off x="7207758" y="3310127"/>
            <a:ext cx="329184" cy="329184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26480" y="2606039"/>
            <a:ext cx="2491740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21日 未明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0" y="3794759"/>
            <a:ext cx="249174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番号が漏れ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1日前倒しへ</a:t>
            </a:r>
          </a:p>
        </p:txBody>
      </p:sp>
      <p:sp>
        <p:nvSpPr>
          <p:cNvPr id="16" name="Oval 15"/>
          <p:cNvSpPr/>
          <p:nvPr/>
        </p:nvSpPr>
        <p:spPr>
          <a:xfrm>
            <a:off x="9790938" y="3310127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09660" y="2606039"/>
            <a:ext cx="2491740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21日 日中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09660" y="3794759"/>
            <a:ext cx="249174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動画が広まり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PoC が出回る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72000"/>
            <a:ext cx="10911535" cy="86868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見方が割れる：</a:t>
            </a:r>
            <a:r>
              <a:rPr sz="1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AWS「公開の約12時間前から複数の PoC」</a:t>
            </a:r>
          </a:p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　　　　　　　PHP 側「公開時点で、機能する攻撃コードは把握せず」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5532120"/>
            <a:ext cx="10911535" cy="685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1600" b="1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AWS</a:t>
            </a:r>
            <a:r>
              <a:rPr sz="16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（エー・ダブリュー・エス）</a:t>
            </a:r>
            <a:r>
              <a:rPr sz="16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＝Amazon のサーバー貸し出しサービス。今回の報告はその調査チーム</a:t>
            </a:r>
          </a:p>
          <a:p>
            <a:pPr algn="l">
              <a:lnSpc>
                <a:spcPct val="125000"/>
              </a:lnSpc>
            </a:pPr>
            <a:r>
              <a:rPr sz="1600" b="1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PoC</a:t>
            </a:r>
            <a:r>
              <a:rPr sz="16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（ピー・オー・シー）</a:t>
            </a:r>
            <a:r>
              <a:rPr sz="16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＝悪用できることを確かめるための、お試しのプログラム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261872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23時に公開。26日、米 CISA が</a:t>
            </a:r>
            <a:br/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「悪用が確認された脆弱性」の一覧に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時系列②　公開の夜と、その後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出典：共同通信（2026-10-22）、INTERNET Watch（2026-10-22）、The PHP Foundation（2026-10-21）、IPA（2026-10-22 掲載、10-27 更新）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7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14400" y="3520440"/>
            <a:ext cx="10332720" cy="0"/>
          </a:xfrm>
          <a:prstGeom prst="line">
            <a:avLst/>
          </a:prstGeom>
          <a:ln w="50800">
            <a:solidFill>
              <a:srgbClr val="6E83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783080" y="3355848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19" y="2651760"/>
            <a:ext cx="1975104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21日 午後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19" y="3840480"/>
            <a:ext cx="1975104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NCO が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注意喚起</a:t>
            </a:r>
          </a:p>
        </p:txBody>
      </p:sp>
      <p:sp>
        <p:nvSpPr>
          <p:cNvPr id="10" name="Oval 9"/>
          <p:cNvSpPr/>
          <p:nvPr/>
        </p:nvSpPr>
        <p:spPr>
          <a:xfrm>
            <a:off x="3849624" y="3355848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26664" y="2651760"/>
            <a:ext cx="1975104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21時55分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26664" y="3840480"/>
            <a:ext cx="1975104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首相が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呼びかけ</a:t>
            </a:r>
          </a:p>
        </p:txBody>
      </p:sp>
      <p:sp>
        <p:nvSpPr>
          <p:cNvPr id="13" name="Oval 12"/>
          <p:cNvSpPr/>
          <p:nvPr/>
        </p:nvSpPr>
        <p:spPr>
          <a:xfrm>
            <a:off x="5916168" y="3355848"/>
            <a:ext cx="329184" cy="329184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93208" y="2651760"/>
            <a:ext cx="1975104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23時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3208" y="3840480"/>
            <a:ext cx="1975104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修正版を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公開</a:t>
            </a:r>
          </a:p>
        </p:txBody>
      </p:sp>
      <p:sp>
        <p:nvSpPr>
          <p:cNvPr id="16" name="Oval 15"/>
          <p:cNvSpPr/>
          <p:nvPr/>
        </p:nvSpPr>
        <p:spPr>
          <a:xfrm>
            <a:off x="7982712" y="3355848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59752" y="2651760"/>
            <a:ext cx="1975104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22日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9752" y="3840480"/>
            <a:ext cx="1975104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IPA が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注意喚起</a:t>
            </a:r>
          </a:p>
        </p:txBody>
      </p:sp>
      <p:sp>
        <p:nvSpPr>
          <p:cNvPr id="19" name="Oval 18"/>
          <p:cNvSpPr/>
          <p:nvPr/>
        </p:nvSpPr>
        <p:spPr>
          <a:xfrm>
            <a:off x="10049256" y="3355848"/>
            <a:ext cx="329184" cy="329184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26296" y="2651760"/>
            <a:ext cx="1975104" cy="50292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26日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26296" y="3840480"/>
            <a:ext cx="1975104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CISA の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一覧に載る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572000"/>
            <a:ext cx="10911535" cy="59436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IPA（10月27日）：国内での攻撃被害の事例は「把握しておりません」。ただし更新は今も必要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257800"/>
            <a:ext cx="10911535" cy="9601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2000"/>
              </a:lnSpc>
            </a:pPr>
            <a:r>
              <a:rPr sz="1600" b="1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米 CISA</a:t>
            </a:r>
            <a:r>
              <a:rPr sz="16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（シーサ）＝アメリカ政府の、サイバーセキュリティを担当する役所</a:t>
            </a:r>
          </a:p>
          <a:p>
            <a:pPr algn="l">
              <a:lnSpc>
                <a:spcPct val="122000"/>
              </a:lnSpc>
            </a:pPr>
            <a:r>
              <a:rPr sz="1600" b="1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IPA</a:t>
            </a:r>
            <a:r>
              <a:rPr sz="16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（アイ・ピー・エー）＝情報処理推進機構。日本で情報セキュリティの注意を呼びかける国の機関</a:t>
            </a:r>
          </a:p>
          <a:p>
            <a:pPr algn="l">
              <a:lnSpc>
                <a:spcPct val="122000"/>
              </a:lnSpc>
            </a:pPr>
            <a:r>
              <a:rPr sz="1600" b="1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NCO</a:t>
            </a:r>
            <a:r>
              <a:rPr sz="16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＝国家サイバー統括室。日本の国のサイバーセキュリティの司令塔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261872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直す前と後のコードを比べると、</a:t>
            </a:r>
            <a:br/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弱かった場所が分かってしまう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一般論：なぜ「修正の公開は、弱点の公開でもある」のか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出典：Anthropic Frontier Red Team（2026-06-08、Firefox と Windows での研究）、Amazon Threat Intelligence（AWS、2026-10-21）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514600"/>
            <a:ext cx="2057400" cy="10058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修正前の</a:t>
            </a:r>
            <a:br/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コード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2514600"/>
            <a:ext cx="2057400" cy="100584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修正後の</a:t>
            </a:r>
            <a:br/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コード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97480" y="2743200"/>
            <a:ext cx="32004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⇄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166360" y="2834640"/>
            <a:ext cx="365760" cy="365760"/>
          </a:xfrm>
          <a:prstGeom prst="rightArrow">
            <a:avLst/>
          </a:prstGeom>
          <a:solidFill>
            <a:srgbClr val="6E8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23560" y="2514600"/>
            <a:ext cx="2514600" cy="1005840"/>
          </a:xfrm>
          <a:prstGeom prst="roundRect">
            <a:avLst>
              <a:gd name="adj" fmla="val 12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>
            <a:noAutofit/>
          </a:bodyPr>
          <a:lstStyle/>
          <a:p>
            <a:pPr algn="ctr">
              <a:lnSpc>
                <a:spcPct val="110000"/>
              </a:lnSpc>
            </a:pPr>
            <a:r>
              <a:rPr sz="21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差分（さぶん）</a:t>
            </a:r>
          </a:p>
          <a:p>
            <a:pPr algn="ctr">
              <a:lnSpc>
                <a:spcPct val="110000"/>
              </a:lnSpc>
            </a:pPr>
            <a:r>
              <a:rPr sz="1500" b="0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直す前と後で、</a:t>
            </a:r>
            <a:br/>
            <a:r>
              <a:rPr sz="1500" b="0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変わった部分</a:t>
            </a:r>
          </a:p>
        </p:txBody>
      </p:sp>
      <p:sp>
        <p:nvSpPr>
          <p:cNvPr id="11" name="Oval 10"/>
          <p:cNvSpPr/>
          <p:nvPr/>
        </p:nvSpPr>
        <p:spPr>
          <a:xfrm>
            <a:off x="676656" y="3739896"/>
            <a:ext cx="384048" cy="384048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19" y="3657600"/>
            <a:ext cx="7132320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2000"/>
              </a:lnSpc>
            </a:pPr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PHP のコードは公開されている。修正版が出ると、</a:t>
            </a:r>
            <a:br/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直す前と後を誰でも比べられる</a:t>
            </a:r>
          </a:p>
        </p:txBody>
      </p:sp>
      <p:sp>
        <p:nvSpPr>
          <p:cNvPr id="13" name="Oval 12"/>
          <p:cNvSpPr/>
          <p:nvPr/>
        </p:nvSpPr>
        <p:spPr>
          <a:xfrm>
            <a:off x="676656" y="4343400"/>
            <a:ext cx="384048" cy="384048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19" y="4261104"/>
            <a:ext cx="7132320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2000"/>
              </a:lnSpc>
            </a:pPr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比べて変わった部分＝差分は「どこを直したか」。</a:t>
            </a:r>
            <a:br/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つまり「どこが弱かったか」を示す</a:t>
            </a:r>
          </a:p>
        </p:txBody>
      </p:sp>
      <p:sp>
        <p:nvSpPr>
          <p:cNvPr id="15" name="Oval 14"/>
          <p:cNvSpPr/>
          <p:nvPr/>
        </p:nvSpPr>
        <p:spPr>
          <a:xfrm>
            <a:off x="676656" y="4946904"/>
            <a:ext cx="384048" cy="384048"/>
          </a:xfrm>
          <a:prstGeom prst="ellipse">
            <a:avLst/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19" y="4864608"/>
            <a:ext cx="7132320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2000"/>
              </a:lnSpc>
            </a:pPr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攻撃する側も差分を読み、まだ更新していない</a:t>
            </a:r>
            <a:br/>
            <a:r>
              <a:rPr sz="17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サーバーをねらう → 公開したら、すぐ更新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2468880"/>
            <a:ext cx="3200400" cy="5943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3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数時間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3063240"/>
            <a:ext cx="3200400" cy="6400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今回、公開後に PoC が</a:t>
            </a:r>
            <a:br/>
            <a:r>
              <a:rPr sz="15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次々と出るまで（AWS）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3840480"/>
            <a:ext cx="3200400" cy="5943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3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1時間足らず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0" y="443484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AI が差分から攻撃コードを</a:t>
            </a:r>
            <a:br/>
            <a:r>
              <a:rPr sz="15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作るまで（Firefox などでの</a:t>
            </a:r>
            <a:br/>
            <a:r>
              <a:rPr sz="15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研究。PHP ではない）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532120"/>
            <a:ext cx="10911535" cy="59436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今回急いだ理由は両方：公開前の漏れ（→ 1日前倒し）と、公開後に差分から来る攻撃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261872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守りを 6 つの機能に分ける。順番ではなく</a:t>
            </a:r>
            <a:br/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同時に回し、真ん中に「統治」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守りの考え方のまとめ：NIST CSF 2.0（ニスト・シー・エス・エフ）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出典：NIST「サイバーセキュリティフレームワーク（CSF）2.0」（2024-02-26、日本語訳：IPA）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42316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アメリカの標準化機関 NIST がまとめた、サイバーセキュリティ対策の考え方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80360"/>
            <a:ext cx="10911535" cy="731520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統治</a:t>
            </a:r>
            <a:r>
              <a:rPr sz="19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　誰が決め、誰に伝えるか（ほかの 5 つを貫く中心）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49039"/>
            <a:ext cx="2011680" cy="146304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840480"/>
            <a:ext cx="1645920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識別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389120"/>
            <a:ext cx="1645920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どこで</a:t>
            </a:r>
            <a:br/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動いている？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62072" y="3749039"/>
            <a:ext cx="2011680" cy="146304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90672" y="3840480"/>
            <a:ext cx="1645920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防御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90672" y="4389120"/>
            <a:ext cx="1645920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更新する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84064" y="3749039"/>
            <a:ext cx="2011680" cy="146304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12664" y="3840480"/>
            <a:ext cx="1645920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検知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12664" y="4389120"/>
            <a:ext cx="1645920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攻撃の跡を</a:t>
            </a:r>
            <a:br/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探す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06056" y="3749039"/>
            <a:ext cx="2011680" cy="146304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34656" y="3840480"/>
            <a:ext cx="1645920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対応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34656" y="4389120"/>
            <a:ext cx="1645920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止める・</a:t>
            </a:r>
            <a:br/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知らせる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528048" y="3749039"/>
            <a:ext cx="2011680" cy="1463040"/>
          </a:xfrm>
          <a:prstGeom prst="roundRect">
            <a:avLst>
              <a:gd name="adj" fmla="val 8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56648" y="3840480"/>
            <a:ext cx="1645920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4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復旧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56648" y="4389120"/>
            <a:ext cx="1645920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直して再開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349240"/>
            <a:ext cx="10911535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問い：10月21日の夜、ふだんから準備ができていなかったら困ったのは、6 つのうちどれ？</a:t>
            </a:r>
          </a:p>
          <a:p>
            <a:pPr algn="l">
              <a:lnSpc>
                <a:spcPct val="125000"/>
              </a:lnSpc>
            </a:pPr>
            <a:r>
              <a:rPr sz="15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（例：どこで PHP が動いているかの一覧＝識別、夜に止めると決める人＝統治。一つでなくてよい）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261872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21時。あなたはネットショップの責任者。</a:t>
            </a:r>
            <a:br/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お店のサイトを、今夜止める？ 止めない？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話し合い：ワークシート②（個人1分 → 班5分 → 発表3班）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参考：国家サイバー統括室の X 投稿（2026-10-21）「…リスクを低減させるための有効策の一つと考えられます」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560320"/>
            <a:ext cx="5272887" cy="640080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止めると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291840"/>
            <a:ext cx="5272887" cy="1691640"/>
          </a:xfrm>
          <a:prstGeom prst="roundRect">
            <a:avLst>
              <a:gd name="adj" fmla="val 5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19" y="3429000"/>
            <a:ext cx="4724247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・利用者が使えない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・売上・信用への影響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・問い合わせが増える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8727" y="2560320"/>
            <a:ext cx="5272887" cy="640080"/>
          </a:xfrm>
          <a:prstGeom prst="roundRect">
            <a:avLst>
              <a:gd name="adj" fmla="val 12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止めないと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78727" y="3291840"/>
            <a:ext cx="5272887" cy="1691640"/>
          </a:xfrm>
          <a:prstGeom prst="roundRect">
            <a:avLst>
              <a:gd name="adj" fmla="val 5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767" y="3429000"/>
            <a:ext cx="4724247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・認証なしで乗っ取られるおそれ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・会員の情報が盗まれるおそれ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・ほかへの攻撃の踏み台に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166360"/>
            <a:ext cx="10911535" cy="82296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判断に必要な情報は？　</a:t>
            </a: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どこで動いている？　外から届く？　誰が決める？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2689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直すのはサーバーの運営者。</a:t>
            </a:r>
            <a:br/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利用者にも、利用者の仕事がある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誰が、何をするか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参考：ギズモード・ジャパン（2026-10-22）、IPA（2026-10-22）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06040"/>
            <a:ext cx="5272887" cy="685800"/>
          </a:xfrm>
          <a:prstGeom prst="roundRect">
            <a:avLst>
              <a:gd name="adj" fmla="val 12000"/>
            </a:avLst>
          </a:prstGeom>
          <a:solidFill>
            <a:srgbClr val="EEF2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サーバーの運営者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429000"/>
            <a:ext cx="5272887" cy="2423160"/>
          </a:xfrm>
          <a:prstGeom prst="roundRect">
            <a:avLst>
              <a:gd name="adj" fmla="val 5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19" y="3611880"/>
            <a:ext cx="4724247" cy="21945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・どこで PHP が動くかを調べる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・修正版に更新する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・難しければ一時停止・利用者に告知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8727" y="2606040"/>
            <a:ext cx="5272887" cy="685800"/>
          </a:xfrm>
          <a:prstGeom prst="roundRect">
            <a:avLst>
              <a:gd name="adj" fmla="val 12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利用者（私たち）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78727" y="3429000"/>
            <a:ext cx="5272887" cy="2423160"/>
          </a:xfrm>
          <a:prstGeom prst="roundRect">
            <a:avLst>
              <a:gd name="adj" fmla="val 5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767" y="3611880"/>
            <a:ext cx="4724247" cy="21945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・止まったことを受け止める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・公式の発表で確かめる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1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・漏れた情報やうわさを広めない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情報社会の一員として、今日からやる4つ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自分にできること（「今回」と「ふだん」を分ける）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03120"/>
            <a:ext cx="2496312" cy="3977639"/>
          </a:xfrm>
          <a:prstGeom prst="roundRect">
            <a:avLst>
              <a:gd name="adj" fmla="val 6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32103" y="2295144"/>
            <a:ext cx="621792" cy="621792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00200" y="2395728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D5DDEA"/>
          </a:solidFill>
          <a:ln w="12700">
            <a:solidFill>
              <a:srgbClr val="6E8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>
              <a:lnSpc>
                <a:spcPct val="120000"/>
              </a:lnSpc>
            </a:pPr>
            <a:r>
              <a:rPr sz="15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ふだん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108960"/>
            <a:ext cx="2130552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更新を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後回しにしない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434840"/>
            <a:ext cx="2130552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自動更新をオンに。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再起動も早めに。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38144" y="2103120"/>
            <a:ext cx="2496312" cy="3977639"/>
          </a:xfrm>
          <a:prstGeom prst="roundRect">
            <a:avLst>
              <a:gd name="adj" fmla="val 6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630168" y="2295144"/>
            <a:ext cx="621792" cy="621792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98264" y="2395728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D5DDEA"/>
          </a:solidFill>
          <a:ln w="12700">
            <a:solidFill>
              <a:srgbClr val="6E8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>
              <a:lnSpc>
                <a:spcPct val="120000"/>
              </a:lnSpc>
            </a:pPr>
            <a:r>
              <a:rPr sz="15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ふだん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66744" y="3108960"/>
            <a:ext cx="2130552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パスワードを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使い回さない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6744" y="4434840"/>
            <a:ext cx="2130552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今回の攻撃とは別。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管理の仕組みと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多要素認証を。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6208" y="2103120"/>
            <a:ext cx="2496312" cy="3977639"/>
          </a:xfrm>
          <a:prstGeom prst="roundRect">
            <a:avLst>
              <a:gd name="adj" fmla="val 6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28232" y="2295144"/>
            <a:ext cx="621792" cy="621792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96328" y="2395728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>
              <a:lnSpc>
                <a:spcPct val="120000"/>
              </a:lnSpc>
            </a:pPr>
            <a:r>
              <a:rPr sz="15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今回も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8" y="3108960"/>
            <a:ext cx="2130552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情報源を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確かめる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4808" y="4434840"/>
            <a:ext cx="2130552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公式の発表を見る。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漏れた情報を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広めない。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34272" y="2103120"/>
            <a:ext cx="2496312" cy="3977639"/>
          </a:xfrm>
          <a:prstGeom prst="roundRect">
            <a:avLst>
              <a:gd name="adj" fmla="val 6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226296" y="2295144"/>
            <a:ext cx="621792" cy="621792"/>
          </a:xfrm>
          <a:prstGeom prst="ellipse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994392" y="2395728"/>
            <a:ext cx="1234440" cy="420624"/>
          </a:xfrm>
          <a:prstGeom prst="roundRect">
            <a:avLst>
              <a:gd name="adj" fmla="val 50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>
              <a:lnSpc>
                <a:spcPct val="120000"/>
              </a:lnSpc>
            </a:pPr>
            <a:r>
              <a:rPr sz="1500" b="1" lang="ja-JP" altLang="en-US">
                <a:solidFill>
                  <a:srgbClr val="14213D"/>
                </a:solidFill>
                <a:latin typeface="BIZ UDGothic"/>
                <a:ea typeface="BIZ UDGothic"/>
                <a:cs typeface="BIZ UDGothic"/>
              </a:rPr>
              <a:t>今回も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62872" y="3108960"/>
            <a:ext cx="2130552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運営するなら</a:t>
            </a:r>
            <a:br/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担当を決める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62872" y="4434840"/>
            <a:ext cx="2130552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部活のサイトや</a:t>
            </a:r>
            <a:br/>
            <a:r>
              <a:rPr sz="17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個人の開発も。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この夜を、自分の言葉で説明する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ふり返り（ワークシート③④）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03120"/>
            <a:ext cx="10911535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③ 自分がとる行動を一つ（いつ・何を）　← 授業の中で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40080" y="3291839"/>
            <a:ext cx="10911535" cy="0"/>
          </a:xfrm>
          <a:prstGeom prst="line">
            <a:avLst/>
          </a:prstGeom>
          <a:ln w="19050">
            <a:solidFill>
              <a:srgbClr val="6E83A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40080" y="3703320"/>
            <a:ext cx="10911535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④ 10月21日に何が起きたか（200字）　← 宿題でよい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40080" y="4892040"/>
            <a:ext cx="10911535" cy="0"/>
          </a:xfrm>
          <a:prstGeom prst="line">
            <a:avLst/>
          </a:prstGeom>
          <a:ln w="19050">
            <a:solidFill>
              <a:srgbClr val="6E83A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05840" y="420624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使う言葉：「脆弱性」「修正の公開」「一時停止」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12064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1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最後に：①の予想を、一言で言い直す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53212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守りは、それぞれの仕事の組み合わせ。</a:t>
            </a:r>
            <a:r>
              <a:rPr sz="2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自分の分を、今日から。</a:t>
            </a:r>
          </a:p>
        </p:txBody>
      </p:sp>
      <p:pic>
        <p:nvPicPr>
          <p:cNvPr id="12" name="CC BY" descr="cc-by-88x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6199632"/>
            <a:ext cx="1005840" cy="351919"/>
          </a:xfrm>
          <a:prstGeom prst="rect">
            <a:avLst/>
          </a:prstGeom>
        </p:spPr>
      </p:pic>
      <p:sp>
        <p:nvSpPr>
          <p:cNvPr id="13" name="license"/>
          <p:cNvSpPr txBox="1"/>
          <p:nvPr/>
        </p:nvSpPr>
        <p:spPr>
          <a:xfrm>
            <a:off x="1828800" y="6181344"/>
            <a:ext cx="8534095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1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11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11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  <a:hlinkClick r:id="rId4"/>
              </a:rPr>
              <a:t>https://creativecommons.org/licenses/by/4.0/deed.ja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侵入された後、組織の中に広がる速さ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付録 A（時間があれば・質問が出たら）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出典：CrowdStrike「2026 Global Threat Report」（2025年の eCrime の値）、AWS（2026-10-21）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377440"/>
            <a:ext cx="3474720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72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29分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347472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侵入から、別のマシンへ</a:t>
            </a:r>
            <a:br/>
            <a:r>
              <a:rPr sz="20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広がるまでの平均（2025年）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0" y="2377440"/>
            <a:ext cx="3474720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72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27秒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3657600"/>
            <a:ext cx="347472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観測された最速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0" y="2423160"/>
            <a:ext cx="3566160" cy="2194560"/>
          </a:xfrm>
          <a:prstGeom prst="roundRect">
            <a:avLst>
              <a:gd name="adj" fmla="val 12000"/>
            </a:avLst>
          </a:prstGeom>
          <a:solidFill>
            <a:srgbClr val="1E30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30000"/>
              </a:lnSpc>
            </a:pPr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対応は</a:t>
            </a:r>
            <a:br/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「7日・30日」でなく</a:t>
            </a:r>
            <a:br/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「時間」で測る</a:t>
            </a:r>
            <a:br/>
            <a:r>
              <a:rPr sz="21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（AWS の提言）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983480"/>
            <a:ext cx="10911535" cy="868680"/>
          </a:xfrm>
          <a:prstGeom prst="roundRect">
            <a:avLst>
              <a:gd name="adj" fmla="val 12000"/>
            </a:avLst>
          </a:prstGeom>
          <a:solidFill>
            <a:srgbClr val="29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侵入された後に中で広がる速さ。修正を適用する速さとは別の量（PHP の攻撃の速さではない）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261872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使われていない番地に届く通信は、</a:t>
            </a:r>
            <a:br/>
            <a:r>
              <a:rPr sz="36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2016年から9年で約4.9倍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付録 B（時間があれば・質問が出たら）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出典：情報通信研究機構（NICT）「NICTER 観測レポート 2025」（2026-02-05）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15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0" y="5007416"/>
            <a:ext cx="1463040" cy="478983"/>
          </a:xfrm>
          <a:prstGeom prst="rect">
            <a:avLst/>
          </a:prstGeom>
          <a:solidFill>
            <a:srgbClr val="6E8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71600" y="4458776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約1,440億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5559552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2016年</a:t>
            </a:r>
          </a:p>
        </p:txBody>
      </p:sp>
      <p:sp>
        <p:nvSpPr>
          <p:cNvPr id="9" name="Rectangle 8"/>
          <p:cNvSpPr/>
          <p:nvPr/>
        </p:nvSpPr>
        <p:spPr>
          <a:xfrm>
            <a:off x="4206240" y="3154680"/>
            <a:ext cx="1463040" cy="2331720"/>
          </a:xfrm>
          <a:prstGeom prst="rect">
            <a:avLst/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49039" y="26060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約7,010億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39" y="5559552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0" lang="ja-JP" altLang="en-US">
                <a:solidFill>
                  <a:srgbClr val="B8C4D8"/>
                </a:solidFill>
                <a:latin typeface="BIZ UDGothic"/>
                <a:ea typeface="BIZ UDGothic"/>
                <a:cs typeface="BIZ UDGothic"/>
              </a:rPr>
              <a:t>2025年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63040" y="5486400"/>
            <a:ext cx="4754880" cy="0"/>
          </a:xfrm>
          <a:prstGeom prst="line">
            <a:avLst/>
          </a:prstGeom>
          <a:ln w="19050">
            <a:solidFill>
              <a:srgbClr val="EEF2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949440" y="2743200"/>
            <a:ext cx="4572000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5600" b="1" lang="ja-JP" altLang="en-US">
                <a:solidFill>
                  <a:srgbClr val="F2B134"/>
                </a:solidFill>
                <a:latin typeface="BIZ UDGothic"/>
                <a:ea typeface="BIZ UDGothic"/>
                <a:cs typeface="BIZ UDGothic"/>
              </a:rPr>
              <a:t>約4.9倍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3886200"/>
            <a:ext cx="4572000" cy="1828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30000"/>
              </a:lnSpc>
            </a:pPr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年間の総観測パケット数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2025年の約55% は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調査目的のスキャン</a:t>
            </a:r>
            <a:br/>
            <a:r>
              <a:rPr sz="1900" b="0" lang="ja-JP" altLang="en-US">
                <a:solidFill>
                  <a:srgbClr val="F3F6FA"/>
                </a:solidFill>
                <a:latin typeface="BIZ UDGothic"/>
                <a:ea typeface="BIZ UDGothic"/>
                <a:cs typeface="BIZ UDGothic"/>
              </a:rPr>
              <a:t>（すべてが攻撃ではない）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CC8FF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PHPの脆弱性を直す修正版の公開まで、あと1時間</dc:title>
  <dc:subject>2026年10月21日のPHPの脆弱性（高等学校 情報Ⅰ）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